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6.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5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7.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23" r:id="rId1"/>
  </p:sldMasterIdLst>
  <p:notesMasterIdLst>
    <p:notesMasterId r:id="rId96"/>
  </p:notesMasterIdLst>
  <p:handoutMasterIdLst>
    <p:handoutMasterId r:id="rId97"/>
  </p:handoutMasterIdLst>
  <p:sldIdLst>
    <p:sldId id="288" r:id="rId2"/>
    <p:sldId id="711" r:id="rId3"/>
    <p:sldId id="392" r:id="rId4"/>
    <p:sldId id="699" r:id="rId5"/>
    <p:sldId id="700" r:id="rId6"/>
    <p:sldId id="657" r:id="rId7"/>
    <p:sldId id="632" r:id="rId8"/>
    <p:sldId id="625" r:id="rId9"/>
    <p:sldId id="626" r:id="rId10"/>
    <p:sldId id="394" r:id="rId11"/>
    <p:sldId id="315" r:id="rId12"/>
    <p:sldId id="457" r:id="rId13"/>
    <p:sldId id="319" r:id="rId14"/>
    <p:sldId id="633" r:id="rId15"/>
    <p:sldId id="646" r:id="rId16"/>
    <p:sldId id="716" r:id="rId17"/>
    <p:sldId id="744" r:id="rId18"/>
    <p:sldId id="467" r:id="rId19"/>
    <p:sldId id="469" r:id="rId20"/>
    <p:sldId id="639" r:id="rId21"/>
    <p:sldId id="306" r:id="rId22"/>
    <p:sldId id="473" r:id="rId23"/>
    <p:sldId id="638" r:id="rId24"/>
    <p:sldId id="463" r:id="rId25"/>
    <p:sldId id="472" r:id="rId26"/>
    <p:sldId id="475" r:id="rId27"/>
    <p:sldId id="471" r:id="rId28"/>
    <p:sldId id="479" r:id="rId29"/>
    <p:sldId id="478" r:id="rId30"/>
    <p:sldId id="480" r:id="rId31"/>
    <p:sldId id="658" r:id="rId32"/>
    <p:sldId id="482" r:id="rId33"/>
    <p:sldId id="628" r:id="rId34"/>
    <p:sldId id="483" r:id="rId35"/>
    <p:sldId id="333" r:id="rId36"/>
    <p:sldId id="334" r:id="rId37"/>
    <p:sldId id="486" r:id="rId38"/>
    <p:sldId id="487" r:id="rId39"/>
    <p:sldId id="656" r:id="rId40"/>
    <p:sldId id="652" r:id="rId41"/>
    <p:sldId id="356" r:id="rId42"/>
    <p:sldId id="641" r:id="rId43"/>
    <p:sldId id="489" r:id="rId44"/>
    <p:sldId id="717" r:id="rId45"/>
    <p:sldId id="361" r:id="rId46"/>
    <p:sldId id="403" r:id="rId47"/>
    <p:sldId id="404" r:id="rId48"/>
    <p:sldId id="395" r:id="rId49"/>
    <p:sldId id="660" r:id="rId50"/>
    <p:sldId id="675" r:id="rId51"/>
    <p:sldId id="659" r:id="rId52"/>
    <p:sldId id="719" r:id="rId53"/>
    <p:sldId id="701" r:id="rId54"/>
    <p:sldId id="721" r:id="rId55"/>
    <p:sldId id="722" r:id="rId56"/>
    <p:sldId id="723" r:id="rId57"/>
    <p:sldId id="718" r:id="rId58"/>
    <p:sldId id="671" r:id="rId59"/>
    <p:sldId id="714" r:id="rId60"/>
    <p:sldId id="704" r:id="rId61"/>
    <p:sldId id="703" r:id="rId62"/>
    <p:sldId id="726" r:id="rId63"/>
    <p:sldId id="727" r:id="rId64"/>
    <p:sldId id="735" r:id="rId65"/>
    <p:sldId id="728" r:id="rId66"/>
    <p:sldId id="729" r:id="rId67"/>
    <p:sldId id="730" r:id="rId68"/>
    <p:sldId id="731" r:id="rId69"/>
    <p:sldId id="732" r:id="rId70"/>
    <p:sldId id="733" r:id="rId71"/>
    <p:sldId id="734" r:id="rId72"/>
    <p:sldId id="736" r:id="rId73"/>
    <p:sldId id="737" r:id="rId74"/>
    <p:sldId id="738" r:id="rId75"/>
    <p:sldId id="739" r:id="rId76"/>
    <p:sldId id="740" r:id="rId77"/>
    <p:sldId id="498" r:id="rId78"/>
    <p:sldId id="661" r:id="rId79"/>
    <p:sldId id="662" r:id="rId80"/>
    <p:sldId id="663" r:id="rId81"/>
    <p:sldId id="664" r:id="rId82"/>
    <p:sldId id="665" r:id="rId83"/>
    <p:sldId id="677" r:id="rId84"/>
    <p:sldId id="497" r:id="rId85"/>
    <p:sldId id="499" r:id="rId86"/>
    <p:sldId id="500" r:id="rId87"/>
    <p:sldId id="504" r:id="rId88"/>
    <p:sldId id="667" r:id="rId89"/>
    <p:sldId id="678" r:id="rId90"/>
    <p:sldId id="669" r:id="rId91"/>
    <p:sldId id="679" r:id="rId92"/>
    <p:sldId id="514" r:id="rId93"/>
    <p:sldId id="386" r:id="rId94"/>
    <p:sldId id="276" r:id="rId95"/>
  </p:sldIdLst>
  <p:sldSz cx="9144000" cy="6858000" type="screen4x3"/>
  <p:notesSz cx="6735763" cy="9866313"/>
  <p:embeddedFontLst>
    <p:embeddedFont>
      <p:font typeface="Arial Unicode MS" panose="02020500000000000000" charset="-120"/>
      <p:regular r:id="rId98"/>
    </p:embeddedFont>
    <p:embeddedFont>
      <p:font typeface="Gill Sans MT" panose="020B0502020104020203" pitchFamily="34" charset="0"/>
      <p:regular r:id="rId99"/>
      <p:bold r:id="rId100"/>
      <p:italic r:id="rId101"/>
      <p:boldItalic r:id="rId102"/>
    </p:embeddedFont>
    <p:embeddedFont>
      <p:font typeface="Calibri" panose="020F0502020204030204" pitchFamily="34" charset="0"/>
      <p:regular r:id="rId103"/>
      <p:bold r:id="rId104"/>
      <p:italic r:id="rId105"/>
      <p:boldItalic r:id="rId106"/>
    </p:embeddedFont>
    <p:embeddedFont>
      <p:font typeface="Verdana" panose="020B0604030504040204" pitchFamily="34" charset="0"/>
      <p:regular r:id="rId107"/>
      <p:bold r:id="rId108"/>
      <p:italic r:id="rId109"/>
      <p:boldItalic r:id="rId110"/>
    </p:embeddedFont>
    <p:embeddedFont>
      <p:font typeface="標楷體" panose="03000509000000000000" pitchFamily="65" charset="-120"/>
      <p:regular r:id="rId111"/>
    </p:embeddedFont>
    <p:embeddedFont>
      <p:font typeface="微軟正黑體" panose="020B0604030504040204" pitchFamily="34" charset="-120"/>
      <p:regular r:id="rId112"/>
      <p:bold r:id="rId113"/>
    </p:embeddedFont>
    <p:embeddedFont>
      <p:font typeface="Webdings" panose="05030102010509060703" pitchFamily="18" charset="2"/>
      <p:regular r:id="rId114"/>
    </p:embeddedFont>
    <p:embeddedFont>
      <p:font typeface="標楷體" panose="03000509000000000000" pitchFamily="65" charset="-120"/>
      <p:regular r:id="rId111"/>
    </p:embeddedFont>
    <p:embeddedFont>
      <p:font typeface="微軟正黑體" panose="020B0604030504040204" pitchFamily="34" charset="-120"/>
      <p:regular r:id="rId112"/>
      <p:bold r:id="rId113"/>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E6ED"/>
    <a:srgbClr val="FF5050"/>
    <a:srgbClr val="FF9900"/>
    <a:srgbClr val="CCCC00"/>
    <a:srgbClr val="CC9900"/>
    <a:srgbClr val="A7D9FF"/>
    <a:srgbClr val="FFCC99"/>
    <a:srgbClr val="333399"/>
    <a:srgbClr val="5F5F5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7" autoAdjust="0"/>
    <p:restoredTop sz="85821" autoAdjust="0"/>
  </p:normalViewPr>
  <p:slideViewPr>
    <p:cSldViewPr>
      <p:cViewPr varScale="1">
        <p:scale>
          <a:sx n="55" d="100"/>
          <a:sy n="55" d="100"/>
        </p:scale>
        <p:origin x="1488" y="36"/>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5.fntdata"/><Relationship Id="rId16" Type="http://schemas.openxmlformats.org/officeDocument/2006/relationships/slide" Target="slides/slide15.xml"/><Relationship Id="rId107" Type="http://schemas.openxmlformats.org/officeDocument/2006/relationships/font" Target="fonts/font1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6.fntdata"/><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3.fntdata"/><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600" b="1" dirty="0">
              <a:effectLst/>
              <a:latin typeface="微軟正黑體" panose="020B0604030504040204" pitchFamily="34" charset="-120"/>
              <a:ea typeface="微軟正黑體" panose="020B0604030504040204" pitchFamily="34" charset="-120"/>
              <a:cs typeface="Times New Roman"/>
            </a:rPr>
            <a:t>違規</a:t>
          </a:r>
          <a:r>
            <a:rPr lang="en-US" altLang="zh-TW" sz="2600" b="1" dirty="0">
              <a:effectLst/>
              <a:latin typeface="微軟正黑體" panose="020B0604030504040204" pitchFamily="34" charset="-120"/>
              <a:ea typeface="微軟正黑體" panose="020B0604030504040204" pitchFamily="34" charset="-120"/>
              <a:cs typeface="Times New Roman"/>
            </a:rPr>
            <a:t>1</a:t>
          </a:r>
          <a:r>
            <a:rPr lang="zh-TW" altLang="en-US" sz="26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6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600" b="1" i="0" dirty="0">
              <a:latin typeface="微軟正黑體" panose="020B0604030504040204" pitchFamily="34" charset="-120"/>
              <a:ea typeface="微軟正黑體" panose="020B0604030504040204" pitchFamily="34" charset="-120"/>
            </a:rPr>
            <a:t>等級為標準參照，標示為常模參照</a:t>
          </a:r>
          <a:endParaRPr lang="zh-TW" altLang="en-US" sz="26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400" b="1"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4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6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6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48765" custLinFactNeighborX="-5240" custLinFactNeighborY="28799">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74565" custLinFactNeighborX="-881" custLinFactNeighborY="29629">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custScaleX="142857" custLinFactNeighborX="-5240" custLinFactNeighborY="30459">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custLinFactNeighborX="35593" custLinFactNeighborY="31290">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24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畢業資格（</a:t>
          </a:r>
          <a:r>
            <a:rPr kumimoji="1" lang="en-US" altLang="zh-TW" sz="24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2</a:t>
          </a:r>
          <a:r>
            <a:rPr kumimoji="1" lang="zh-TW" altLang="en-US" sz="24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分）</a:t>
          </a:r>
          <a:endParaRPr lang="zh-TW" altLang="en-US" sz="2400" baseline="0" dirty="0">
            <a:solidFill>
              <a:srgbClr val="FF0000"/>
            </a:solidFill>
          </a:endParaRPr>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76905">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custT="1"/>
      <dgm:spPr/>
      <dgm:t>
        <a:bodyPr/>
        <a:lstStyle/>
        <a:p>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志願序（</a:t>
          </a:r>
          <a:r>
            <a:rPr kumimoji="1" lang="en-US" altLang="zh-TW"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7</a:t>
          </a:r>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分）</a:t>
          </a:r>
          <a:endParaRPr lang="zh-TW" altLang="en-US" sz="2200" baseline="0" dirty="0">
            <a:solidFill>
              <a:srgbClr val="FF0000"/>
            </a:solidFill>
          </a:endParaRPr>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4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4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4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4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custLinFactNeighborX="26814" custLinFactNeighborY="-750">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49273">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custT="1"/>
      <dgm:spPr/>
      <dgm:t>
        <a:bodyPr/>
        <a:lstStyle/>
        <a:p>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均衡學習（</a:t>
          </a:r>
          <a:r>
            <a:rPr kumimoji="1" lang="en-US" altLang="zh-TW"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9</a:t>
          </a:r>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200" baseline="0" dirty="0">
            <a:solidFill>
              <a:srgbClr val="FF0000"/>
            </a:solidFill>
          </a:endParaRPr>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400" b="1" i="0" u="none" strike="noStrike" cap="none" normalizeH="0" baseline="0" dirty="0" smtClean="0">
              <a:ln/>
              <a:effectLst/>
              <a:latin typeface="微軟正黑體" panose="020B0604030504040204" pitchFamily="34" charset="-120"/>
              <a:ea typeface="微軟正黑體" panose="020B0604030504040204" pitchFamily="34" charset="-120"/>
            </a:rPr>
            <a:t>畢業資格（</a:t>
          </a:r>
          <a:r>
            <a:rPr kumimoji="1" lang="en-US" altLang="zh-TW" sz="1400" b="1" i="0" u="none" strike="noStrike" cap="none" normalizeH="0" baseline="0" dirty="0" smtClean="0">
              <a:ln/>
              <a:effectLst/>
              <a:latin typeface="微軟正黑體" panose="020B0604030504040204" pitchFamily="34" charset="-120"/>
              <a:ea typeface="微軟正黑體" panose="020B0604030504040204" pitchFamily="34" charset="-120"/>
            </a:rPr>
            <a:t>2</a:t>
          </a:r>
          <a:r>
            <a:rPr kumimoji="1" lang="zh-TW" altLang="en-US" sz="1400" b="1" i="0" u="none" strike="noStrike" cap="none" normalizeH="0" baseline="0" dirty="0" smtClean="0">
              <a:ln/>
              <a:effectLst/>
              <a:latin typeface="微軟正黑體" panose="020B0604030504040204" pitchFamily="34" charset="-120"/>
              <a:ea typeface="微軟正黑體" panose="020B0604030504040204" pitchFamily="34" charset="-120"/>
            </a:rPr>
            <a:t>分）</a:t>
          </a:r>
          <a:endParaRPr lang="zh-TW" altLang="en-US" sz="14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81596" custScaleY="115738">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4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4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4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4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custT="1"/>
      <dgm:spPr/>
      <dgm:t>
        <a:bodyPr/>
        <a:lstStyle/>
        <a:p>
          <a:r>
            <a:rPr kumimoji="1" lang="zh-TW" altLang="en-US" sz="20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多元學習表現（</a:t>
          </a:r>
          <a:r>
            <a:rPr kumimoji="1" lang="en-US" altLang="zh-TW" sz="20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000" baseline="0" dirty="0">
            <a:solidFill>
              <a:srgbClr val="FF0000"/>
            </a:solidFill>
          </a:endParaRPr>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25989" custLinFactNeighborX="52194" custLinFactNeighborY="1498">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79540" custScaleY="115967">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200" b="1" u="none" baseline="0" dirty="0">
              <a:solidFill>
                <a:srgbClr val="FF0000"/>
              </a:solidFill>
              <a:latin typeface="微軟正黑體" pitchFamily="34" charset="-120"/>
              <a:ea typeface="微軟正黑體" pitchFamily="34" charset="-120"/>
              <a:cs typeface="+mn-cs"/>
            </a:rPr>
            <a:t>班級幹部</a:t>
          </a:r>
          <a:r>
            <a:rPr lang="zh-TW" altLang="en-US" sz="1800" b="1" u="none" dirty="0">
              <a:solidFill>
                <a:srgbClr val="000066"/>
              </a:solidFill>
              <a:latin typeface="微軟正黑體" pitchFamily="34" charset="-120"/>
              <a:ea typeface="微軟正黑體" pitchFamily="34" charset="-120"/>
              <a:cs typeface="+mn-cs"/>
            </a:rPr>
            <a:t>：擔任班級幹部任滿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a:t>
          </a:r>
          <a:r>
            <a:rPr lang="zh-TW" altLang="en-US" sz="2200" b="1" u="none" baseline="0" dirty="0">
              <a:solidFill>
                <a:srgbClr val="FF0000"/>
              </a:solidFill>
              <a:latin typeface="微軟正黑體" pitchFamily="34" charset="-120"/>
              <a:ea typeface="微軟正黑體" pitchFamily="34" charset="-120"/>
              <a:cs typeface="+mn-cs"/>
            </a:rPr>
            <a:t>得</a:t>
          </a:r>
          <a:r>
            <a:rPr lang="en-US" altLang="en-US" sz="2200" b="1" u="none" baseline="0" dirty="0">
              <a:solidFill>
                <a:srgbClr val="FF0000"/>
              </a:solidFill>
              <a:latin typeface="微軟正黑體" pitchFamily="34" charset="-120"/>
              <a:ea typeface="微軟正黑體" pitchFamily="34" charset="-120"/>
              <a:cs typeface="+mn-cs"/>
            </a:rPr>
            <a:t>3</a:t>
          </a:r>
          <a:r>
            <a:rPr lang="zh-TW" altLang="en-US" sz="2200" b="1" u="none" baseline="0" dirty="0">
              <a:solidFill>
                <a:srgbClr val="FF0000"/>
              </a:solidFill>
              <a:latin typeface="微軟正黑體" pitchFamily="34" charset="-120"/>
              <a:ea typeface="微軟正黑體" pitchFamily="34" charset="-120"/>
              <a:cs typeface="+mn-cs"/>
            </a:rPr>
            <a:t>分</a:t>
          </a:r>
          <a:r>
            <a:rPr lang="zh-TW" altLang="en-US" sz="1800" b="1" u="none" dirty="0">
              <a:solidFill>
                <a:srgbClr val="000066"/>
              </a:solidFill>
              <a:latin typeface="微軟正黑體" pitchFamily="34" charset="-120"/>
              <a:ea typeface="微軟正黑體" pitchFamily="34" charset="-120"/>
              <a:cs typeface="+mn-cs"/>
            </a:rPr>
            <a:t>。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900" b="1" u="none" dirty="0">
              <a:solidFill>
                <a:srgbClr val="000066"/>
              </a:solidFill>
              <a:latin typeface="微軟正黑體" pitchFamily="34" charset="-120"/>
              <a:ea typeface="微軟正黑體" pitchFamily="34" charset="-120"/>
              <a:cs typeface="+mn-cs"/>
            </a:rPr>
            <a:t>班級幹部之數量以</a:t>
          </a:r>
          <a:r>
            <a:rPr lang="en-US" altLang="en-US" sz="1900" b="1" u="none" dirty="0">
              <a:solidFill>
                <a:srgbClr val="000066"/>
              </a:solidFill>
              <a:latin typeface="微軟正黑體" pitchFamily="34" charset="-120"/>
              <a:ea typeface="微軟正黑體" pitchFamily="34" charset="-120"/>
              <a:cs typeface="+mn-cs"/>
            </a:rPr>
            <a:t>1</a:t>
          </a:r>
          <a:r>
            <a:rPr lang="zh-TW" altLang="en-US" sz="1900" b="1" u="none" dirty="0">
              <a:solidFill>
                <a:srgbClr val="000066"/>
              </a:solidFill>
              <a:latin typeface="微軟正黑體" pitchFamily="34" charset="-120"/>
              <a:ea typeface="微軟正黑體" pitchFamily="34" charset="-120"/>
              <a:cs typeface="+mn-cs"/>
            </a:rPr>
            <a:t>人服務</a:t>
          </a:r>
          <a:r>
            <a:rPr lang="en-US" altLang="en-US" sz="1900" b="1" u="none" dirty="0">
              <a:solidFill>
                <a:srgbClr val="000066"/>
              </a:solidFill>
              <a:latin typeface="微軟正黑體" pitchFamily="34" charset="-120"/>
              <a:ea typeface="微軟正黑體" pitchFamily="34" charset="-120"/>
              <a:cs typeface="+mn-cs"/>
            </a:rPr>
            <a:t>3</a:t>
          </a:r>
          <a:r>
            <a:rPr lang="zh-TW" altLang="en-US" sz="1900" b="1" u="none" dirty="0">
              <a:solidFill>
                <a:srgbClr val="000066"/>
              </a:solidFill>
              <a:latin typeface="微軟正黑體" pitchFamily="34" charset="-120"/>
              <a:ea typeface="微軟正黑體" pitchFamily="34" charset="-120"/>
              <a:cs typeface="+mn-cs"/>
            </a:rPr>
            <a:t>人之比例計算為原則，最多為</a:t>
          </a:r>
          <a:r>
            <a:rPr lang="en-US" altLang="zh-TW" sz="1900" b="1" u="none" dirty="0">
              <a:solidFill>
                <a:srgbClr val="333399"/>
              </a:solidFill>
              <a:latin typeface="微軟正黑體" pitchFamily="34" charset="-120"/>
              <a:ea typeface="微軟正黑體" pitchFamily="34" charset="-120"/>
              <a:cs typeface="+mn-cs"/>
            </a:rPr>
            <a:t>10</a:t>
          </a:r>
          <a:r>
            <a:rPr lang="zh-TW" altLang="en-US" sz="1900" b="1" u="none" dirty="0">
              <a:solidFill>
                <a:srgbClr val="000066"/>
              </a:solidFill>
              <a:latin typeface="微軟正黑體" pitchFamily="34" charset="-120"/>
              <a:ea typeface="微軟正黑體" pitchFamily="34" charset="-120"/>
              <a:cs typeface="+mn-cs"/>
            </a:rPr>
            <a:t>個幹部。</a:t>
          </a:r>
          <a:r>
            <a:rPr lang="zh-TW" altLang="en-US" sz="1900" b="1" u="none" dirty="0">
              <a:solidFill>
                <a:srgbClr val="FF0000"/>
              </a:solidFill>
              <a:latin typeface="微軟正黑體" pitchFamily="34" charset="-120"/>
              <a:ea typeface="微軟正黑體" pitchFamily="34" charset="-120"/>
              <a:cs typeface="+mn-cs"/>
            </a:rPr>
            <a:t>幹部名稱</a:t>
          </a:r>
          <a:r>
            <a:rPr lang="zh-TW" altLang="en-US" sz="19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900" b="1" u="none" dirty="0">
              <a:solidFill>
                <a:srgbClr val="FF0000"/>
              </a:solidFill>
              <a:latin typeface="微軟正黑體" pitchFamily="34" charset="-120"/>
              <a:ea typeface="微軟正黑體" pitchFamily="34" charset="-120"/>
              <a:cs typeface="+mn-cs"/>
            </a:rPr>
            <a:t>各校得自行訂定</a:t>
          </a:r>
          <a:r>
            <a:rPr lang="zh-TW" altLang="en-US" sz="19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200" b="1" u="none" baseline="0" dirty="0">
              <a:solidFill>
                <a:srgbClr val="FF0000"/>
              </a:solidFill>
              <a:latin typeface="微軟正黑體" pitchFamily="34" charset="-120"/>
              <a:ea typeface="微軟正黑體" pitchFamily="34" charset="-120"/>
              <a:cs typeface="+mn-cs"/>
            </a:rPr>
            <a:t>特殊服務表現</a:t>
          </a:r>
          <a:r>
            <a:rPr lang="zh-TW" altLang="en-US" sz="2000" b="1" u="none" baseline="0" dirty="0">
              <a:solidFill>
                <a:schemeClr val="tx1"/>
              </a:solidFill>
              <a:latin typeface="微軟正黑體" pitchFamily="34" charset="-120"/>
              <a:ea typeface="微軟正黑體" pitchFamily="34" charset="-120"/>
              <a:cs typeface="+mn-cs"/>
            </a:rPr>
            <a:t>：每班</a:t>
          </a:r>
          <a:r>
            <a:rPr lang="en-US" altLang="en-US" sz="2000" b="1" u="none" baseline="0" dirty="0">
              <a:solidFill>
                <a:schemeClr val="tx1"/>
              </a:solidFill>
              <a:latin typeface="微軟正黑體" pitchFamily="34" charset="-120"/>
              <a:ea typeface="微軟正黑體" pitchFamily="34" charset="-120"/>
              <a:cs typeface="+mn-cs"/>
            </a:rPr>
            <a:t>0~4</a:t>
          </a:r>
          <a:r>
            <a:rPr lang="zh-TW" altLang="en-US" sz="2000" b="1" u="none" baseline="0" dirty="0">
              <a:solidFill>
                <a:schemeClr val="tx1"/>
              </a:solidFill>
              <a:latin typeface="微軟正黑體" pitchFamily="34" charset="-120"/>
              <a:ea typeface="微軟正黑體" pitchFamily="34" charset="-120"/>
              <a:cs typeface="+mn-cs"/>
            </a:rPr>
            <a:t>位，任滿</a:t>
          </a:r>
          <a:r>
            <a:rPr lang="en-US" altLang="en-US" sz="2000" b="1" u="none" baseline="0" dirty="0">
              <a:solidFill>
                <a:schemeClr val="tx1"/>
              </a:solidFill>
              <a:latin typeface="微軟正黑體" pitchFamily="34" charset="-120"/>
              <a:ea typeface="微軟正黑體" pitchFamily="34" charset="-120"/>
              <a:cs typeface="+mn-cs"/>
            </a:rPr>
            <a:t>1</a:t>
          </a:r>
          <a:r>
            <a:rPr lang="zh-TW" altLang="en-US" sz="2000" b="1" u="none" baseline="0" dirty="0">
              <a:solidFill>
                <a:schemeClr val="tx1"/>
              </a:solidFill>
              <a:latin typeface="微軟正黑體" pitchFamily="34" charset="-120"/>
              <a:ea typeface="微軟正黑體" pitchFamily="34" charset="-120"/>
              <a:cs typeface="+mn-cs"/>
            </a:rPr>
            <a:t>學期，經考核表現優良者</a:t>
          </a:r>
          <a:r>
            <a:rPr lang="zh-TW" altLang="en-US" sz="2200" b="1" u="none" baseline="0" dirty="0">
              <a:solidFill>
                <a:srgbClr val="FF0000"/>
              </a:solidFill>
              <a:latin typeface="微軟正黑體" pitchFamily="34" charset="-120"/>
              <a:ea typeface="微軟正黑體" pitchFamily="34" charset="-120"/>
              <a:cs typeface="+mn-cs"/>
            </a:rPr>
            <a:t>得</a:t>
          </a:r>
          <a:r>
            <a:rPr lang="en-US" altLang="en-US" sz="2200" b="1" u="none" baseline="0" dirty="0">
              <a:solidFill>
                <a:srgbClr val="FF0000"/>
              </a:solidFill>
              <a:latin typeface="微軟正黑體" pitchFamily="34" charset="-120"/>
              <a:ea typeface="微軟正黑體" pitchFamily="34" charset="-120"/>
              <a:cs typeface="+mn-cs"/>
            </a:rPr>
            <a:t>2</a:t>
          </a:r>
          <a:r>
            <a:rPr lang="zh-TW" altLang="en-US" sz="2200" b="1" u="none" baseline="0" dirty="0">
              <a:solidFill>
                <a:srgbClr val="FF0000"/>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200" b="1" u="none" baseline="0" dirty="0">
              <a:solidFill>
                <a:srgbClr val="FF0000"/>
              </a:solidFill>
              <a:latin typeface="微軟正黑體" pitchFamily="34" charset="-120"/>
              <a:ea typeface="微軟正黑體" pitchFamily="34" charset="-120"/>
              <a:cs typeface="+mn-cs"/>
            </a:rPr>
            <a:t>社團社長</a:t>
          </a:r>
          <a:r>
            <a:rPr lang="zh-TW" altLang="en-US" sz="1800" b="1" u="none" dirty="0">
              <a:solidFill>
                <a:srgbClr val="000066"/>
              </a:solidFill>
              <a:latin typeface="微軟正黑體" pitchFamily="34" charset="-120"/>
              <a:ea typeface="微軟正黑體" pitchFamily="34" charset="-120"/>
              <a:cs typeface="+mn-cs"/>
            </a:rPr>
            <a:t>：任滿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a:t>
          </a:r>
          <a:r>
            <a:rPr lang="zh-TW" altLang="en-US" sz="2200" b="1" u="none" baseline="0" dirty="0">
              <a:solidFill>
                <a:srgbClr val="FF0000"/>
              </a:solidFill>
              <a:latin typeface="微軟正黑體" pitchFamily="34" charset="-120"/>
              <a:ea typeface="微軟正黑體" pitchFamily="34" charset="-120"/>
              <a:cs typeface="+mn-cs"/>
            </a:rPr>
            <a:t>得</a:t>
          </a:r>
          <a:r>
            <a:rPr lang="en-US" altLang="en-US" sz="2200" b="1" u="none" baseline="0" dirty="0">
              <a:solidFill>
                <a:srgbClr val="FF0000"/>
              </a:solidFill>
              <a:latin typeface="微軟正黑體" pitchFamily="34" charset="-120"/>
              <a:ea typeface="微軟正黑體" pitchFamily="34" charset="-120"/>
              <a:cs typeface="+mn-cs"/>
            </a:rPr>
            <a:t>2</a:t>
          </a:r>
          <a:r>
            <a:rPr lang="zh-TW" altLang="en-US" sz="2200" b="1" u="none" baseline="0" dirty="0">
              <a:solidFill>
                <a:srgbClr val="FF0000"/>
              </a:solidFill>
              <a:latin typeface="微軟正黑體" pitchFamily="34" charset="-120"/>
              <a:ea typeface="微軟正黑體" pitchFamily="34" charset="-120"/>
              <a:cs typeface="+mn-cs"/>
            </a:rPr>
            <a:t>分</a:t>
          </a:r>
          <a:r>
            <a:rPr lang="zh-TW" altLang="en-US" sz="1800" b="1" u="none" dirty="0">
              <a:solidFill>
                <a:srgbClr val="000066"/>
              </a:solidFill>
              <a:latin typeface="微軟正黑體" pitchFamily="34" charset="-120"/>
              <a:ea typeface="微軟正黑體" pitchFamily="34" charset="-120"/>
              <a:cs typeface="+mn-cs"/>
            </a:rPr>
            <a:t>。</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914"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30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3000" b="1" u="none" dirty="0">
              <a:solidFill>
                <a:srgbClr val="333399"/>
              </a:solidFill>
              <a:latin typeface="微軟正黑體" panose="020B0604030504040204" pitchFamily="34" charset="-120"/>
              <a:ea typeface="微軟正黑體" panose="020B0604030504040204" pitchFamily="34" charset="-120"/>
            </a:rPr>
            <a:t>10</a:t>
          </a:r>
          <a:r>
            <a:rPr lang="zh-TW" sz="3000" b="1" u="none" dirty="0">
              <a:solidFill>
                <a:srgbClr val="333399"/>
              </a:solidFill>
              <a:latin typeface="微軟正黑體" panose="020B0604030504040204" pitchFamily="34" charset="-120"/>
              <a:ea typeface="微軟正黑體" panose="020B0604030504040204" pitchFamily="34" charset="-120"/>
            </a:rPr>
            <a:t>分</a:t>
          </a:r>
          <a:r>
            <a:rPr lang="zh-TW" altLang="en-US" sz="3000" b="1" u="none" dirty="0">
              <a:solidFill>
                <a:srgbClr val="333399"/>
              </a:solidFill>
              <a:latin typeface="微軟正黑體" panose="020B0604030504040204" pitchFamily="34" charset="-120"/>
              <a:ea typeface="微軟正黑體" panose="020B0604030504040204" pitchFamily="34" charset="-120"/>
            </a:rPr>
            <a:t>。</a:t>
          </a:r>
          <a:endParaRPr lang="zh-TW" altLang="en-US" sz="30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3000" b="1" u="none" dirty="0">
              <a:solidFill>
                <a:srgbClr val="333399"/>
              </a:solidFill>
              <a:latin typeface="微軟正黑體" panose="020B0604030504040204" pitchFamily="34" charset="-120"/>
              <a:ea typeface="微軟正黑體" panose="020B0604030504040204" pitchFamily="34" charset="-120"/>
            </a:rPr>
            <a:t>未達小過</a:t>
          </a:r>
          <a:r>
            <a:rPr lang="en-US" sz="3000" b="1" u="none" dirty="0">
              <a:solidFill>
                <a:srgbClr val="333399"/>
              </a:solidFill>
              <a:latin typeface="微軟正黑體" panose="020B0604030504040204" pitchFamily="34" charset="-120"/>
              <a:ea typeface="微軟正黑體" panose="020B0604030504040204" pitchFamily="34" charset="-120"/>
            </a:rPr>
            <a:t>1</a:t>
          </a:r>
          <a:r>
            <a:rPr lang="zh-TW" sz="3000" b="1" u="none" dirty="0">
              <a:solidFill>
                <a:srgbClr val="333399"/>
              </a:solidFill>
              <a:latin typeface="微軟正黑體" panose="020B0604030504040204" pitchFamily="34" charset="-120"/>
              <a:ea typeface="微軟正黑體" panose="020B0604030504040204" pitchFamily="34" charset="-120"/>
            </a:rPr>
            <a:t>次紀錄者得</a:t>
          </a:r>
          <a:r>
            <a:rPr lang="en-US" sz="3000" b="1" u="none" dirty="0">
              <a:solidFill>
                <a:srgbClr val="333399"/>
              </a:solidFill>
              <a:latin typeface="微軟正黑體" panose="020B0604030504040204" pitchFamily="34" charset="-120"/>
              <a:ea typeface="微軟正黑體" panose="020B0604030504040204" pitchFamily="34" charset="-120"/>
            </a:rPr>
            <a:t>7</a:t>
          </a:r>
          <a:r>
            <a:rPr lang="zh-TW" sz="3000" b="1" u="none" dirty="0">
              <a:solidFill>
                <a:srgbClr val="333399"/>
              </a:solidFill>
              <a:latin typeface="微軟正黑體" panose="020B0604030504040204" pitchFamily="34" charset="-120"/>
              <a:ea typeface="微軟正黑體" panose="020B0604030504040204" pitchFamily="34" charset="-120"/>
            </a:rPr>
            <a:t>分</a:t>
          </a:r>
          <a:r>
            <a:rPr lang="zh-TW" altLang="en-US" sz="3000" b="1" u="none" dirty="0">
              <a:solidFill>
                <a:srgbClr val="333399"/>
              </a:solidFill>
              <a:latin typeface="微軟正黑體" panose="020B0604030504040204" pitchFamily="34" charset="-120"/>
              <a:ea typeface="微軟正黑體" panose="020B0604030504040204" pitchFamily="34" charset="-120"/>
            </a:rPr>
            <a:t>。</a:t>
          </a:r>
          <a:endParaRPr lang="zh-TW" altLang="en-US" sz="30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3000" b="1" u="none" dirty="0">
              <a:solidFill>
                <a:srgbClr val="333399"/>
              </a:solidFill>
              <a:latin typeface="微軟正黑體" panose="020B0604030504040204" pitchFamily="34" charset="-120"/>
              <a:ea typeface="微軟正黑體" panose="020B0604030504040204" pitchFamily="34" charset="-120"/>
            </a:rPr>
            <a:t>未達小過</a:t>
          </a:r>
          <a:r>
            <a:rPr lang="en-US" sz="3000" b="1" u="none" dirty="0">
              <a:solidFill>
                <a:srgbClr val="333399"/>
              </a:solidFill>
              <a:latin typeface="微軟正黑體" panose="020B0604030504040204" pitchFamily="34" charset="-120"/>
              <a:ea typeface="微軟正黑體" panose="020B0604030504040204" pitchFamily="34" charset="-120"/>
            </a:rPr>
            <a:t>2</a:t>
          </a:r>
          <a:r>
            <a:rPr lang="zh-TW" sz="3000" b="1" u="none" dirty="0">
              <a:solidFill>
                <a:srgbClr val="333399"/>
              </a:solidFill>
              <a:latin typeface="微軟正黑體" panose="020B0604030504040204" pitchFamily="34" charset="-120"/>
              <a:ea typeface="微軟正黑體" panose="020B0604030504040204" pitchFamily="34" charset="-120"/>
            </a:rPr>
            <a:t>次紀錄者得</a:t>
          </a:r>
          <a:r>
            <a:rPr lang="en-US" sz="3000" b="1" u="none" dirty="0">
              <a:solidFill>
                <a:srgbClr val="333399"/>
              </a:solidFill>
              <a:latin typeface="微軟正黑體" panose="020B0604030504040204" pitchFamily="34" charset="-120"/>
              <a:ea typeface="微軟正黑體" panose="020B0604030504040204" pitchFamily="34" charset="-120"/>
            </a:rPr>
            <a:t>4</a:t>
          </a:r>
          <a:r>
            <a:rPr lang="zh-TW" sz="3000" b="1" u="none" dirty="0">
              <a:solidFill>
                <a:srgbClr val="333399"/>
              </a:solidFill>
              <a:latin typeface="微軟正黑體" panose="020B0604030504040204" pitchFamily="34" charset="-120"/>
              <a:ea typeface="微軟正黑體" panose="020B0604030504040204" pitchFamily="34" charset="-120"/>
            </a:rPr>
            <a:t>分</a:t>
          </a:r>
          <a:r>
            <a:rPr lang="zh-TW" altLang="en-US" sz="3000" b="1" u="none" dirty="0">
              <a:solidFill>
                <a:srgbClr val="333399"/>
              </a:solidFill>
              <a:latin typeface="微軟正黑體" panose="020B0604030504040204" pitchFamily="34" charset="-120"/>
              <a:ea typeface="微軟正黑體" panose="020B0604030504040204" pitchFamily="34" charset="-120"/>
            </a:rPr>
            <a:t>。</a:t>
          </a:r>
          <a:endParaRPr lang="zh-TW" altLang="en-US" sz="30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3000" b="1" u="none" dirty="0">
              <a:solidFill>
                <a:srgbClr val="333399"/>
              </a:solidFill>
              <a:latin typeface="微軟正黑體" panose="020B0604030504040204" pitchFamily="34" charset="-120"/>
              <a:ea typeface="微軟正黑體" panose="020B0604030504040204" pitchFamily="34" charset="-120"/>
            </a:rPr>
            <a:t>未達小過</a:t>
          </a:r>
          <a:r>
            <a:rPr lang="en-US" sz="3000" b="1" u="none" dirty="0">
              <a:solidFill>
                <a:srgbClr val="333399"/>
              </a:solidFill>
              <a:latin typeface="微軟正黑體" panose="020B0604030504040204" pitchFamily="34" charset="-120"/>
              <a:ea typeface="微軟正黑體" panose="020B0604030504040204" pitchFamily="34" charset="-120"/>
            </a:rPr>
            <a:t>3</a:t>
          </a:r>
          <a:r>
            <a:rPr lang="zh-TW" sz="3000" b="1" u="none" dirty="0">
              <a:solidFill>
                <a:srgbClr val="333399"/>
              </a:solidFill>
              <a:latin typeface="微軟正黑體" panose="020B0604030504040204" pitchFamily="34" charset="-120"/>
              <a:ea typeface="微軟正黑體" panose="020B0604030504040204" pitchFamily="34" charset="-120"/>
            </a:rPr>
            <a:t>次紀錄者得</a:t>
          </a:r>
          <a:r>
            <a:rPr lang="en-US" sz="3000" b="1" u="none" dirty="0">
              <a:solidFill>
                <a:srgbClr val="333399"/>
              </a:solidFill>
              <a:latin typeface="微軟正黑體" panose="020B0604030504040204" pitchFamily="34" charset="-120"/>
              <a:ea typeface="微軟正黑體" panose="020B0604030504040204" pitchFamily="34" charset="-120"/>
            </a:rPr>
            <a:t>1</a:t>
          </a:r>
          <a:r>
            <a:rPr lang="zh-TW" sz="3000" b="1" u="none" dirty="0">
              <a:solidFill>
                <a:srgbClr val="333399"/>
              </a:solidFill>
              <a:latin typeface="微軟正黑體" panose="020B0604030504040204" pitchFamily="34" charset="-120"/>
              <a:ea typeface="微軟正黑體" panose="020B0604030504040204" pitchFamily="34" charset="-120"/>
            </a:rPr>
            <a:t>分。</a:t>
          </a:r>
          <a:endParaRPr lang="zh-TW" altLang="en-US" sz="30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800" b="1" u="none" baseline="0" dirty="0">
              <a:solidFill>
                <a:srgbClr val="FF0000"/>
              </a:solidFill>
              <a:latin typeface="微軟正黑體" pitchFamily="34" charset="-120"/>
              <a:ea typeface="微軟正黑體" pitchFamily="34" charset="-120"/>
              <a:cs typeface="+mn-cs"/>
            </a:rPr>
            <a:t>4</a:t>
          </a:r>
          <a:r>
            <a:rPr lang="zh-TW" sz="2800" b="1" u="none" baseline="0" dirty="0">
              <a:solidFill>
                <a:srgbClr val="FF0000"/>
              </a:solidFill>
              <a:latin typeface="微軟正黑體" pitchFamily="34" charset="-120"/>
              <a:ea typeface="微軟正黑體" pitchFamily="34" charset="-120"/>
              <a:cs typeface="+mn-cs"/>
            </a:rPr>
            <a:t>月</a:t>
          </a:r>
          <a:r>
            <a:rPr lang="en-US" sz="2800" b="1" u="none" baseline="0" dirty="0">
              <a:solidFill>
                <a:srgbClr val="FF0000"/>
              </a:solidFill>
              <a:latin typeface="微軟正黑體" pitchFamily="34" charset="-120"/>
              <a:ea typeface="微軟正黑體" pitchFamily="34" charset="-120"/>
              <a:cs typeface="+mn-cs"/>
            </a:rPr>
            <a:t>20</a:t>
          </a:r>
          <a:r>
            <a:rPr lang="zh-TW" sz="2800" b="1" u="none" baseline="0" dirty="0">
              <a:solidFill>
                <a:srgbClr val="FF0000"/>
              </a:solidFill>
              <a:latin typeface="微軟正黑體" pitchFamily="34" charset="-120"/>
              <a:ea typeface="微軟正黑體" pitchFamily="34" charset="-120"/>
              <a:cs typeface="+mn-cs"/>
            </a:rPr>
            <a:t>日前</a:t>
          </a:r>
          <a:r>
            <a:rPr lang="zh-TW" sz="2400" b="1" u="none" dirty="0">
              <a:solidFill>
                <a:srgbClr val="000066"/>
              </a:solidFill>
              <a:latin typeface="微軟正黑體" pitchFamily="34" charset="-120"/>
              <a:ea typeface="微軟正黑體" pitchFamily="34" charset="-120"/>
              <a:cs typeface="+mn-cs"/>
            </a:rPr>
            <a:t>。</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5122"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7306DB88-95BD-4E97-A2F7-19ABC1003CFB}" type="presOf" srcId="{C62CB6A8-347C-4C66-B848-0290A50CA0DA}" destId="{43DE773F-FF14-47B5-BB42-D7B3D33BC52E}"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DC969A43-F25D-45DB-8480-06E41FF3E97B}" type="presOf" srcId="{E9CDC031-45C2-458C-ADF0-913E4FD90DC9}" destId="{C0ACAB9B-5EED-4CB5-BECD-8EA6561A796F}" srcOrd="0" destOrd="3" presId="urn:microsoft.com/office/officeart/2005/8/layout/vList5"/>
    <dgm:cxn modelId="{84DF0494-37A7-413E-9E58-001527DEC067}" type="presOf" srcId="{F5B6D5AE-D4F3-4470-A131-76C5C217B970}" destId="{86C6275C-E814-444B-B2D2-162DEBBE454D}" srcOrd="0" destOrd="0"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3973E406-16DC-4F57-B9EF-344BE51FEC7B}" type="presOf" srcId="{806EDCFF-8C2F-4678-9342-8E56804408E3}" destId="{C0ACAB9B-5EED-4CB5-BECD-8EA6561A796F}" srcOrd="0" destOrd="1"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BC2FD9C2-E635-415A-AC1A-E0E09DAB079A}" srcId="{C62CB6A8-347C-4C66-B848-0290A50CA0DA}" destId="{F5B6D5AE-D4F3-4470-A131-76C5C217B970}" srcOrd="0" destOrd="0" parTransId="{5FA2A4AD-D9C8-4CFF-910F-0E774883977A}" sibTransId="{ED895410-8EB4-4341-8D0A-E21D0AC6C83E}"/>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700" b="1" u="none" dirty="0">
              <a:solidFill>
                <a:sysClr val="window" lastClr="FFFFFF"/>
              </a:solidFill>
              <a:latin typeface="微軟正黑體" pitchFamily="34" charset="-120"/>
              <a:ea typeface="微軟正黑體" pitchFamily="34" charset="-120"/>
              <a:cs typeface="+mn-cs"/>
            </a:rPr>
            <a:t>體適能</a:t>
          </a:r>
          <a:endParaRPr lang="en-US" altLang="zh-TW" sz="27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smtClean="0">
              <a:solidFill>
                <a:sysClr val="window" lastClr="FFFFFF"/>
              </a:solidFill>
              <a:latin typeface="微軟正黑體" pitchFamily="34" charset="-120"/>
              <a:ea typeface="微軟正黑體" pitchFamily="34" charset="-120"/>
              <a:cs typeface="+mn-cs"/>
            </a:rPr>
            <a:t>上限</a:t>
          </a:r>
          <a:endParaRPr lang="en-US" altLang="zh-TW" sz="2800" b="1" u="none" dirty="0" smtClean="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en-US" altLang="zh-TW" sz="2800" b="1" u="none" dirty="0" smtClean="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pPr>
          <a:r>
            <a:rPr lang="zh-TW" altLang="en-US" sz="2800" b="1" baseline="0" dirty="0">
              <a:solidFill>
                <a:srgbClr val="FF0000"/>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pPr>
            <a:lnSpc>
              <a:spcPct val="90000"/>
            </a:lnSpc>
          </a:pPr>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pPr>
            <a:lnSpc>
              <a:spcPct val="90000"/>
            </a:lnSpc>
          </a:pPr>
          <a:r>
            <a:rPr lang="zh-TW" sz="22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2200" b="1" u="none" dirty="0">
              <a:solidFill>
                <a:schemeClr val="tx1"/>
              </a:solidFill>
              <a:latin typeface="微軟正黑體" panose="020B0604030504040204" pitchFamily="34" charset="-120"/>
              <a:ea typeface="微軟正黑體" panose="020B0604030504040204" pitchFamily="34" charset="-120"/>
            </a:rPr>
            <a:t>2</a:t>
          </a:r>
          <a:r>
            <a:rPr lang="zh-TW" sz="2200" b="1" u="none" dirty="0">
              <a:solidFill>
                <a:schemeClr val="tx1"/>
              </a:solidFill>
              <a:latin typeface="微軟正黑體" panose="020B0604030504040204" pitchFamily="34" charset="-120"/>
              <a:ea typeface="微軟正黑體" panose="020B0604030504040204" pitchFamily="34" charset="-120"/>
            </a:rPr>
            <a:t>分。</a:t>
          </a:r>
          <a:endParaRPr lang="zh-TW" altLang="en-US" sz="22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pPr>
            <a:lnSpc>
              <a:spcPct val="90000"/>
            </a:lnSpc>
          </a:pPr>
          <a:r>
            <a:rPr lang="zh-TW" sz="22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2200" b="1" u="none" dirty="0">
              <a:solidFill>
                <a:schemeClr val="tx1"/>
              </a:solidFill>
              <a:latin typeface="微軟正黑體" panose="020B0604030504040204" pitchFamily="34" charset="-120"/>
              <a:ea typeface="微軟正黑體" panose="020B0604030504040204" pitchFamily="34" charset="-120"/>
            </a:rPr>
            <a:t>4</a:t>
          </a:r>
          <a:r>
            <a:rPr lang="zh-TW" sz="22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pPr>
            <a:lnSpc>
              <a:spcPct val="90000"/>
            </a:lnSpc>
          </a:pPr>
          <a:r>
            <a:rPr lang="zh-TW" sz="22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2200" b="1" u="none" dirty="0">
              <a:solidFill>
                <a:schemeClr val="tx1"/>
              </a:solidFill>
              <a:latin typeface="微軟正黑體" panose="020B0604030504040204" pitchFamily="34" charset="-120"/>
              <a:ea typeface="微軟正黑體" panose="020B0604030504040204" pitchFamily="34" charset="-120"/>
            </a:rPr>
            <a:t>6</a:t>
          </a:r>
          <a:r>
            <a:rPr lang="zh-TW" sz="22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pPr>
            <a:lnSpc>
              <a:spcPct val="90000"/>
            </a:lnSpc>
          </a:pPr>
          <a:r>
            <a:rPr lang="zh-TW" sz="22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2200" b="1" u="none" dirty="0">
              <a:solidFill>
                <a:schemeClr val="tx1"/>
              </a:solidFill>
              <a:latin typeface="微軟正黑體" panose="020B0604030504040204" pitchFamily="34" charset="-120"/>
              <a:ea typeface="微軟正黑體" panose="020B0604030504040204" pitchFamily="34" charset="-120"/>
            </a:rPr>
            <a:t>8</a:t>
          </a:r>
          <a:r>
            <a:rPr lang="zh-TW" sz="22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pPr>
            <a:lnSpc>
              <a:spcPct val="90000"/>
            </a:lnSpc>
          </a:pPr>
          <a:r>
            <a:rPr lang="zh-TW" sz="22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2200" b="1" u="none" dirty="0">
              <a:solidFill>
                <a:schemeClr val="tx1"/>
              </a:solidFill>
              <a:latin typeface="微軟正黑體" panose="020B0604030504040204" pitchFamily="34" charset="-120"/>
              <a:ea typeface="微軟正黑體" panose="020B0604030504040204" pitchFamily="34" charset="-120"/>
            </a:rPr>
            <a:t>2</a:t>
          </a:r>
          <a:r>
            <a:rPr lang="zh-TW" sz="2200" b="1" u="none" dirty="0">
              <a:solidFill>
                <a:schemeClr val="tx1"/>
              </a:solidFill>
              <a:latin typeface="微軟正黑體" panose="020B0604030504040204" pitchFamily="34" charset="-120"/>
              <a:ea typeface="微軟正黑體" panose="020B0604030504040204" pitchFamily="34" charset="-120"/>
            </a:rPr>
            <a:t>分。</a:t>
          </a:r>
          <a:endParaRPr lang="zh-TW" altLang="en-US" sz="22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75001"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2600" b="1" u="none" baseline="0" dirty="0">
              <a:solidFill>
                <a:srgbClr val="FF0000"/>
              </a:solidFill>
              <a:latin typeface="微軟正黑體" pitchFamily="34" charset="-120"/>
              <a:ea typeface="微軟正黑體" pitchFamily="34" charset="-120"/>
              <a:cs typeface="+mn-cs"/>
            </a:rPr>
            <a:t>通過原住民族語或客語或閩南語初級以上</a:t>
          </a:r>
          <a:r>
            <a:rPr lang="en-US" altLang="en-US" sz="2600" b="1" u="none" baseline="0" dirty="0">
              <a:solidFill>
                <a:srgbClr val="FF0000"/>
              </a:solidFill>
              <a:latin typeface="微軟正黑體" pitchFamily="34" charset="-120"/>
              <a:ea typeface="微軟正黑體" pitchFamily="34" charset="-120"/>
              <a:cs typeface="+mn-cs"/>
            </a:rPr>
            <a:t>:</a:t>
          </a:r>
          <a:r>
            <a:rPr lang="zh-TW" altLang="en-US" sz="2600" b="1" u="none" baseline="0" dirty="0">
              <a:solidFill>
                <a:srgbClr val="FF0000"/>
              </a:solidFill>
              <a:latin typeface="微軟正黑體" pitchFamily="34" charset="-120"/>
              <a:ea typeface="微軟正黑體" pitchFamily="34" charset="-120"/>
              <a:cs typeface="+mn-cs"/>
            </a:rPr>
            <a:t>已認證得</a:t>
          </a:r>
          <a:r>
            <a:rPr lang="en-US" altLang="en-US" sz="2600" b="1" u="none" baseline="0" dirty="0">
              <a:solidFill>
                <a:srgbClr val="FF0000"/>
              </a:solidFill>
              <a:latin typeface="微軟正黑體" pitchFamily="34" charset="-120"/>
              <a:ea typeface="微軟正黑體" pitchFamily="34" charset="-120"/>
              <a:cs typeface="+mn-cs"/>
            </a:rPr>
            <a:t>2</a:t>
          </a:r>
          <a:r>
            <a:rPr lang="zh-TW" altLang="en-US" sz="2600" b="1" u="none" baseline="0" dirty="0">
              <a:solidFill>
                <a:srgbClr val="FF0000"/>
              </a:solidFill>
              <a:latin typeface="微軟正黑體" pitchFamily="34" charset="-120"/>
              <a:ea typeface="微軟正黑體" pitchFamily="34" charset="-120"/>
              <a:cs typeface="+mn-cs"/>
            </a:rPr>
            <a:t>分</a:t>
          </a:r>
          <a:r>
            <a:rPr lang="zh-TW" altLang="en-US" sz="1800" b="1" u="none" dirty="0">
              <a:latin typeface="微軟正黑體" pitchFamily="34" charset="-120"/>
              <a:ea typeface="微軟正黑體" pitchFamily="34" charset="-120"/>
              <a:cs typeface="+mn-cs"/>
            </a:rPr>
            <a:t>；未認證得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2200" b="1" u="none" dirty="0">
              <a:solidFill>
                <a:schemeClr val="tx1"/>
              </a:solidFill>
              <a:latin typeface="微軟正黑體" pitchFamily="34" charset="-120"/>
              <a:ea typeface="微軟正黑體" pitchFamily="34" charset="-120"/>
              <a:cs typeface="+mn-cs"/>
            </a:rPr>
            <a:t>採計至當年度</a:t>
          </a:r>
          <a:r>
            <a:rPr lang="en-US" altLang="en-US" sz="2200" b="1" u="none" dirty="0">
              <a:solidFill>
                <a:schemeClr val="tx1"/>
              </a:solidFill>
              <a:latin typeface="微軟正黑體" pitchFamily="34" charset="-120"/>
              <a:ea typeface="微軟正黑體" pitchFamily="34" charset="-120"/>
              <a:cs typeface="+mn-cs"/>
            </a:rPr>
            <a:t>4</a:t>
          </a:r>
          <a:r>
            <a:rPr lang="zh-TW" altLang="en-US" sz="2200" b="1" u="none" dirty="0">
              <a:solidFill>
                <a:schemeClr val="tx1"/>
              </a:solidFill>
              <a:latin typeface="微軟正黑體" pitchFamily="34" charset="-120"/>
              <a:ea typeface="微軟正黑體" pitchFamily="34" charset="-120"/>
              <a:cs typeface="+mn-cs"/>
            </a:rPr>
            <a:t>月</a:t>
          </a:r>
          <a:r>
            <a:rPr lang="en-US" altLang="zh-TW" sz="2200" b="1" u="none" dirty="0">
              <a:solidFill>
                <a:srgbClr val="FF0000"/>
              </a:solidFill>
              <a:latin typeface="微軟正黑體" pitchFamily="34" charset="-120"/>
              <a:ea typeface="微軟正黑體" pitchFamily="34" charset="-120"/>
              <a:cs typeface="+mn-cs"/>
            </a:rPr>
            <a:t>20</a:t>
          </a:r>
          <a:r>
            <a:rPr lang="zh-TW" altLang="en-US" sz="2200" b="1" u="none" dirty="0">
              <a:solidFill>
                <a:schemeClr val="tx1"/>
              </a:solidFill>
              <a:latin typeface="微軟正黑體" pitchFamily="34" charset="-120"/>
              <a:ea typeface="微軟正黑體" pitchFamily="34" charset="-120"/>
              <a:cs typeface="+mn-cs"/>
            </a:rPr>
            <a:t>日前</a:t>
          </a:r>
          <a:r>
            <a:rPr lang="zh-TW" altLang="en-US" sz="1800" b="1" u="none" dirty="0">
              <a:solidFill>
                <a:schemeClr val="tx1"/>
              </a:solidFill>
              <a:latin typeface="微軟正黑體" pitchFamily="34" charset="-120"/>
              <a:ea typeface="微軟正黑體" pitchFamily="34" charset="-120"/>
              <a:cs typeface="+mn-cs"/>
            </a:rPr>
            <a:t>，提出之檢定資料如非國中教育階段取得者，亦予採計。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97674" custScaleY="117277"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2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2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2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2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custT="1"/>
      <dgm:spPr/>
      <dgm:t>
        <a:bodyPr/>
        <a:lstStyle/>
        <a:p>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適性發展（</a:t>
          </a:r>
          <a:r>
            <a:rPr kumimoji="1" lang="en-US" altLang="zh-TW"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6</a:t>
          </a:r>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200" baseline="0" dirty="0">
            <a:solidFill>
              <a:srgbClr val="FF0000"/>
            </a:solidFill>
          </a:endParaRPr>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78538" custScaleY="167901">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2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2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2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2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custT="1"/>
      <dgm:spPr/>
      <dgm:t>
        <a:bodyPr/>
        <a:lstStyle/>
        <a:p>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經濟弱勢</a:t>
          </a:r>
          <a:r>
            <a:rPr kumimoji="1" lang="en-US" altLang="zh-TW"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a:t>
          </a:r>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r>
            <a:rPr kumimoji="1" lang="en-US" altLang="zh-TW"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a:t>
          </a:r>
          <a:endParaRPr lang="zh-TW" altLang="en-US" sz="2200" baseline="0" dirty="0">
            <a:solidFill>
              <a:srgbClr val="FF0000"/>
            </a:solidFill>
          </a:endParaRPr>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54827" custScaleY="90236">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custT="1"/>
      <dgm:spPr/>
      <dgm:t>
        <a:bodyPr/>
        <a:lstStyle/>
        <a:p>
          <a:r>
            <a:rPr kumimoji="1" lang="zh-TW" altLang="en-US" sz="2000"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2000"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2000"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2000"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2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2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2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2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custLinFactNeighborX="56779" custLinFactNeighborY="-4667">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235482">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400" b="1" dirty="0">
              <a:solidFill>
                <a:sysClr val="window" lastClr="FFFFFF"/>
              </a:solidFill>
              <a:latin typeface="微軟正黑體" pitchFamily="34" charset="-120"/>
              <a:ea typeface="微軟正黑體" pitchFamily="34" charset="-120"/>
              <a:cs typeface="+mn-cs"/>
            </a:rPr>
            <a:t>報名人數小於</a:t>
          </a:r>
          <a:endParaRPr lang="en-US" altLang="zh-TW" sz="3400" b="1" dirty="0">
            <a:solidFill>
              <a:sysClr val="window" lastClr="FFFFFF"/>
            </a:solidFill>
            <a:latin typeface="微軟正黑體" pitchFamily="34" charset="-120"/>
            <a:ea typeface="微軟正黑體" pitchFamily="34" charset="-120"/>
            <a:cs typeface="+mn-cs"/>
          </a:endParaRPr>
        </a:p>
        <a:p>
          <a:pPr>
            <a:lnSpc>
              <a:spcPts val="2400"/>
            </a:lnSpc>
          </a:pPr>
          <a:r>
            <a:rPr lang="zh-TW" altLang="en-US" sz="3400" b="1"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400" b="1" dirty="0">
              <a:solidFill>
                <a:sysClr val="window" lastClr="FFFFFF"/>
              </a:solidFill>
              <a:latin typeface="微軟正黑體" pitchFamily="34" charset="-120"/>
              <a:ea typeface="微軟正黑體" pitchFamily="34" charset="-120"/>
              <a:cs typeface="+mn-cs"/>
            </a:rPr>
            <a:t>報名人數大於</a:t>
          </a:r>
          <a:endParaRPr lang="en-US" altLang="zh-TW" sz="3400" b="1" dirty="0">
            <a:solidFill>
              <a:sysClr val="window" lastClr="FFFFFF"/>
            </a:solidFill>
            <a:latin typeface="微軟正黑體" pitchFamily="34" charset="-120"/>
            <a:ea typeface="微軟正黑體" pitchFamily="34" charset="-120"/>
            <a:cs typeface="+mn-cs"/>
          </a:endParaRPr>
        </a:p>
        <a:p>
          <a:pPr>
            <a:lnSpc>
              <a:spcPts val="2400"/>
            </a:lnSpc>
          </a:pPr>
          <a:r>
            <a:rPr lang="zh-TW" altLang="en-US" sz="3400" b="1"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30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30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30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30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30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30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A8A118E9-D165-4750-AFC1-AB4EFEBA557E}"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4B8B9DA-59C6-4630-8D2D-4DC4539590FD}" srcId="{8C90850C-139B-41F6-9F5F-E05665809784}" destId="{E9C5B98E-7F30-413F-9416-4ACF99CB4FD6}" srcOrd="1" destOrd="0" parTransId="{52800E71-2DE2-4EB3-A7D3-4472744C34A3}" sibTransId="{0077C21D-D0AC-4EFB-8F6F-BC58CA592D7A}"/>
    <dgm:cxn modelId="{9E2D408F-770A-4071-95E3-B7E52887AD90}" type="presOf" srcId="{70FA41F4-2DFB-4468-9E88-AB22453E1AD3}" destId="{777C5A76-6BFF-46B7-B0D3-F77C3EBDBD69}"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0A37DC3A-0FC9-4153-9475-CC3AD896DD64}" type="presOf" srcId="{E9C5B98E-7F30-413F-9416-4ACF99CB4FD6}" destId="{9577A2D9-5B89-4737-9D8D-36C6A97C2E77}" srcOrd="0" destOrd="0" presId="urn:microsoft.com/office/officeart/2005/8/layout/hierarchy4"/>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65793FE0-3F72-4D39-AA8E-B6DD112E630F}"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80220783-3EA0-4416-B603-DBFC7AB35518}" srcId="{8C90850C-139B-41F6-9F5F-E05665809784}" destId="{3B29A53E-BABB-4B6B-BC4C-5E3EE8C5C371}" srcOrd="1" destOrd="0" parTransId="{381D0ECA-D7B8-44E1-B665-FAA4FA0B5408}" sibTransId="{B27757F8-1338-44F7-AAE0-28E8D069F2D2}"/>
    <dgm:cxn modelId="{F25D9BB9-7D3F-4EE5-BE7C-ADB49F1BB745}" srcId="{8C90850C-139B-41F6-9F5F-E05665809784}" destId="{70FA41F4-2DFB-4468-9E88-AB22453E1AD3}" srcOrd="0" destOrd="0" parTransId="{26A08708-7697-40CA-98D5-C9DF4FC92BB5}" sibTransId="{7E10C33D-323B-4ACF-A536-078EAE75C15C}"/>
    <dgm:cxn modelId="{74CE3B03-5C34-46BD-A213-F74C49C7B5EF}" srcId="{ACE837FE-9745-45F9-AB8B-8F5A05145C67}" destId="{56467849-D623-4DB4-8142-1F2A193F0A51}" srcOrd="0" destOrd="0" parTransId="{B8263297-371A-4141-8511-C8D3757CC1C6}" sibTransId="{1B806640-92DC-4A0C-B488-A1EF5D38FA63}"/>
    <dgm:cxn modelId="{8E3501F7-BFFF-4CFE-B648-D4E5C08BF7B5}" type="presOf" srcId="{3B29A53E-BABB-4B6B-BC4C-5E3EE8C5C371}" destId="{36E90AA4-0860-4846-B851-669594965428}" srcOrd="0" destOrd="0" presId="urn:microsoft.com/office/officeart/2005/8/layout/hierarchy4"/>
    <dgm:cxn modelId="{35E9E7A2-ACDE-4921-8D36-CC04EFB73E28}" type="presOf" srcId="{8C90850C-139B-41F6-9F5F-E05665809784}" destId="{2F3D05CC-8C79-4771-B0AD-0F9A3D932842}" srcOrd="0" destOrd="0" presId="urn:microsoft.com/office/officeart/2005/8/layout/hierarchy4"/>
    <dgm:cxn modelId="{FCC7DCCA-B81E-4932-AD6D-387642EDBE30}" type="presOf" srcId="{ACE837FE-9745-45F9-AB8B-8F5A05145C67}" destId="{EBA89E28-252F-4683-90FB-3304FB69E308}" srcOrd="0" destOrd="0" presId="urn:microsoft.com/office/officeart/2005/8/layout/hierarchy4"/>
    <dgm:cxn modelId="{20C7192F-256C-439F-A7A5-F413E61F837E}" type="presOf" srcId="{7CB2CD1A-D604-4885-9DF4-4895E15BD372}" destId="{DA6F3BDF-444E-4FBD-8E85-368607583A8F}" srcOrd="0" destOrd="0" presId="urn:microsoft.com/office/officeart/2005/8/layout/hierarchy4"/>
    <dgm:cxn modelId="{2D887BAC-7881-4E80-8C3D-01A1E46E5FEB}" type="presOf" srcId="{70FA41F4-2DFB-4468-9E88-AB22453E1AD3}" destId="{777C5A76-6BFF-46B7-B0D3-F77C3EBDBD69}" srcOrd="0" destOrd="0" presId="urn:microsoft.com/office/officeart/2005/8/layout/hierarchy4"/>
    <dgm:cxn modelId="{8870C187-A7B4-4D64-A86A-0BE9B5416CFC}" type="presOf" srcId="{C03CA1F2-5D8E-48D8-9A4D-F97AE1F06EB6}" destId="{7D4C979D-1DDC-47BB-849A-B5BFECD94F8C}"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9DB617C5-C528-47B3-8238-C371BAC73549}" srcId="{7CB2CD1A-D604-4885-9DF4-4895E15BD372}" destId="{C03CA1F2-5D8E-48D8-9A4D-F97AE1F06EB6}" srcOrd="1" destOrd="0" parTransId="{4A710E6D-CF56-4D11-9F78-068CA43B41AB}" sibTransId="{5857C2A0-4B3D-410D-8CE7-E11CEF1FBDD4}"/>
    <dgm:cxn modelId="{442C6975-D8D7-4CA1-9EB2-42F2DD082B30}" srcId="{7CB2CD1A-D604-4885-9DF4-4895E15BD372}" destId="{1EAEE04B-8DA1-4114-B4D7-3236D65DC530}" srcOrd="0" destOrd="0" parTransId="{DDC520E8-739E-487B-A1F3-0ED081BF0477}" sibTransId="{F7228D2B-AE44-4412-BC2F-B868F75E2783}"/>
    <dgm:cxn modelId="{FA3D6609-5CD4-41F3-B36B-054AFCF5A820}" type="presOf" srcId="{1EAEE04B-8DA1-4114-B4D7-3236D65DC530}" destId="{5543D343-4708-45E2-A51E-DDD121011E7E}" srcOrd="0" destOrd="0" presId="urn:microsoft.com/office/officeart/2005/8/layout/hierarchy4"/>
    <dgm:cxn modelId="{82B4E05C-CCDE-46BF-B857-7C7F8BC12DC7}" type="presOf" srcId="{56467849-D623-4DB4-8142-1F2A193F0A51}" destId="{B93D7E45-04DD-42AF-A980-F70567FBEDDF}" srcOrd="0" destOrd="0" presId="urn:microsoft.com/office/officeart/2005/8/layout/hierarchy4"/>
    <dgm:cxn modelId="{14343F05-72EB-4F8A-B96A-D2C08AB14869}" type="presOf" srcId="{66A6E281-6970-42F9-A999-54972EFC029D}" destId="{C38DAA83-CB65-49AC-8567-ACFF5C4BA85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F767F35-B7BB-4E15-9220-C5FB37FE7905}" srcId="{7CB2CD1A-D604-4885-9DF4-4895E15BD372}" destId="{66A6E281-6970-42F9-A999-54972EFC029D}" srcOrd="2" destOrd="0" parTransId="{81F86871-D3C1-47BF-B0B4-BA979B877A2D}" sibTransId="{F04A9A3C-0863-488B-8954-D0A72D364715}"/>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53AAE95B-BDA0-45FA-B6AD-CC641B89F78F}" type="presOf" srcId="{625D64FD-B24D-4D00-8180-45D0F801CFBA}" destId="{4D5165B9-1D94-4EF3-BB50-D087BDC0814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950A4774-4425-4FA2-A8B2-AA3859ACEFFE}" type="presOf" srcId="{C3AD8F5D-0612-4CFE-9856-AA21DB3CF358}" destId="{F10746C2-47E5-4141-9F44-E68BBA30EE2C}" srcOrd="0" destOrd="0" presId="urn:microsoft.com/office/officeart/2005/8/layout/hierarchy4"/>
    <dgm:cxn modelId="{2B2EA7A3-82B5-4E91-8CEB-40E64CB613E4}" type="presOf" srcId="{3B29A53E-BABB-4B6B-BC4C-5E3EE8C5C371}" destId="{36E90AA4-0860-4846-B851-669594965428}"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0CC6D529-30A4-4560-868F-B89E57F247DA}" type="presOf" srcId="{7CB2CD1A-D604-4885-9DF4-4895E15BD372}" destId="{DA6F3BDF-444E-4FBD-8E85-368607583A8F}" srcOrd="0" destOrd="0" presId="urn:microsoft.com/office/officeart/2005/8/layout/hierarchy4"/>
    <dgm:cxn modelId="{C572C028-404D-4F0E-87C0-648FEA18E810}" type="presOf" srcId="{74AC8AAF-B700-4F45-8CB6-D9D2344800BF}" destId="{955F57DA-1751-4755-97D2-7B59058A6063}" srcOrd="0" destOrd="0" presId="urn:microsoft.com/office/officeart/2005/8/layout/hierarchy4"/>
    <dgm:cxn modelId="{A9D48D89-1399-4493-B061-0705A49D8C17}" type="presOf" srcId="{A10A6F74-8302-4804-B527-9AE7E866315D}" destId="{079BA85B-E008-470E-9E53-E06BC1600A1E}" srcOrd="0" destOrd="0" presId="urn:microsoft.com/office/officeart/2005/8/layout/hierarchy4"/>
    <dgm:cxn modelId="{7B48271E-B3D7-4762-AE2B-4562E1FCBCF4}" type="presOf" srcId="{8C90850C-139B-41F6-9F5F-E05665809784}" destId="{2F3D05CC-8C79-4771-B0AD-0F9A3D932842}" srcOrd="0" destOrd="0" presId="urn:microsoft.com/office/officeart/2005/8/layout/hierarchy4"/>
    <dgm:cxn modelId="{7B4EFA42-0605-4E44-9ADA-0967BA393A3F}" type="presOf" srcId="{66A6E281-6970-42F9-A999-54972EFC029D}" destId="{C38DAA83-CB65-49AC-8567-ACFF5C4BA856}" srcOrd="0" destOrd="0" presId="urn:microsoft.com/office/officeart/2005/8/layout/hierarchy4"/>
    <dgm:cxn modelId="{DB6E51D1-53FA-4441-9BC0-82361E89671C}"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3858ED34-EC62-44F3-9875-2054C2BFAF71}" type="presOf" srcId="{1EAEE04B-8DA1-4114-B4D7-3236D65DC530}" destId="{5543D343-4708-45E2-A51E-DDD121011E7E}"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FDE457FA-00A7-4A3E-9C36-DF66C1F9D48F}" type="presOf" srcId="{56467849-D623-4DB4-8142-1F2A193F0A51}" destId="{B93D7E45-04DD-42AF-A980-F70567FBEDDF}"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2EF99CF0-29A3-4FAB-846D-1D93729833BA}" srcId="{7CB2CD1A-D604-4885-9DF4-4895E15BD372}" destId="{A6AD6D43-94D6-4036-8971-1E934FB82DF3}" srcOrd="3" destOrd="0" parTransId="{3ACD272F-D226-4138-82CB-E770ED1F149B}" sibTransId="{2E914CDD-9BF7-42F9-850C-42CF614B0E4D}"/>
    <dgm:cxn modelId="{1559D63D-1B2C-4A1C-A28E-C74EE6C7C0A8}" type="presOf" srcId="{A6AD6D43-94D6-4036-8971-1E934FB82DF3}" destId="{9E768EE9-8BF5-4A0E-B8A9-BF9022BA491F}" srcOrd="0" destOrd="0" presId="urn:microsoft.com/office/officeart/2005/8/layout/hierarchy4"/>
    <dgm:cxn modelId="{780EDE7D-236A-4751-95BF-5674C5138CB7}" type="presOf" srcId="{56CC06AF-AE52-47A6-8770-9DB7AE7D4C46}" destId="{4B037545-90E9-4FD8-B937-C9F25E39F456}"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442C6975-D8D7-4CA1-9EB2-42F2DD082B30}" srcId="{7CB2CD1A-D604-4885-9DF4-4895E15BD372}" destId="{1EAEE04B-8DA1-4114-B4D7-3236D65DC530}" srcOrd="0" destOrd="0" parTransId="{DDC520E8-739E-487B-A1F3-0ED081BF0477}" sibTransId="{F7228D2B-AE44-4412-BC2F-B868F75E2783}"/>
    <dgm:cxn modelId="{C2B73290-A647-4EA1-BD6B-A66363C2F711}" type="presOf" srcId="{10FD752A-C142-4741-8860-6AEC841AEDD4}" destId="{83F162AA-CF70-45BF-8D26-55D31386BE53}" srcOrd="0" destOrd="0" presId="urn:microsoft.com/office/officeart/2005/8/layout/hierarchy4"/>
    <dgm:cxn modelId="{7461BA62-4BCB-4D34-8BEF-813403AC76EE}" type="presOf" srcId="{ACE837FE-9745-45F9-AB8B-8F5A05145C67}" destId="{EBA89E28-252F-4683-90FB-3304FB69E308}" srcOrd="0" destOrd="0" presId="urn:microsoft.com/office/officeart/2005/8/layout/hierarchy4"/>
    <dgm:cxn modelId="{9EDD6915-F6DA-460F-BD55-E5C0477481D6}" type="presOf" srcId="{70FA41F4-2DFB-4468-9E88-AB22453E1AD3}" destId="{777C5A76-6BFF-46B7-B0D3-F77C3EBDBD69}"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BD49E6A1-D217-4FC4-932C-A390BD847057}" srcId="{8C90850C-139B-41F6-9F5F-E05665809784}" destId="{A10A6F74-8302-4804-B527-9AE7E866315D}" srcOrd="2" destOrd="0" parTransId="{EA925E6C-EE88-4FE1-B8F2-E0E03615B2C3}" sibTransId="{A84C8E94-84E4-4E61-AEBE-E2CF4FEDFB8A}"/>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A3DEE6D0-F70F-40A6-914C-E84F18F1F2A9}" type="presOf" srcId="{66A6E281-6970-42F9-A999-54972EFC029D}" destId="{C38DAA83-CB65-49AC-8567-ACFF5C4BA856}"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28EBE014-7224-4318-987B-3096092F2C63}"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A7EAE71E-C188-49F7-A82C-C8C5E9F8B76B}" srcId="{56467849-D623-4DB4-8142-1F2A193F0A51}" destId="{8C90850C-139B-41F6-9F5F-E05665809784}" srcOrd="1" destOrd="0" parTransId="{CD887F31-2C3D-4D4F-AE11-38A1C97719DF}" sibTransId="{64BBF0DF-94FB-4B66-B80C-98D9F0FDF61E}"/>
    <dgm:cxn modelId="{000B2ED0-353F-4850-8260-F2ECE28F836F}" type="presOf" srcId="{ACE837FE-9745-45F9-AB8B-8F5A05145C67}" destId="{EBA89E28-252F-4683-90FB-3304FB69E308}"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149B9287-2AF6-49C5-8D4E-218607FD32AB}" type="presOf" srcId="{56467849-D623-4DB4-8142-1F2A193F0A51}" destId="{B93D7E45-04DD-42AF-A980-F70567FBEDDF}"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D94124BE-9A2D-4233-90E0-D707C96C8BBC}" type="presOf" srcId="{87BA7FEE-4BAB-4D0B-9396-F1519DB28667}" destId="{9B461855-E4EA-45E7-8C20-38B720F7D132}"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95D9D50D-5298-47F9-A5F8-1D55BB4EB32B}" type="presOf" srcId="{5CA25328-334A-49CC-A114-0E4B7C04A5B5}" destId="{FCFC67CF-9C73-43F1-BB52-92341C66C74C}" srcOrd="0" destOrd="0" presId="urn:microsoft.com/office/officeart/2005/8/layout/hierarchy4"/>
    <dgm:cxn modelId="{17A3D98D-CFEF-4531-873E-58D9ADEB4537}" type="presOf" srcId="{E88F6E51-0684-4AE6-AF3E-4E08342D7CFC}" destId="{36027414-DCCF-4300-8CDC-EC3E762820CE}"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10623BE6-6583-4BD4-9CE1-E7A19B0715FE}" srcId="{56467849-D623-4DB4-8142-1F2A193F0A51}" destId="{E2CCD948-6F60-414E-BEBE-4CE86595819B}" srcOrd="2" destOrd="0" parTransId="{DD448646-0AE1-4675-A160-428F366EA49D}" sibTransId="{534BF151-FB68-4CCB-9FD0-CEAC2496041C}"/>
    <dgm:cxn modelId="{74CE3B03-5C34-46BD-A213-F74C49C7B5EF}" srcId="{ACE837FE-9745-45F9-AB8B-8F5A05145C67}" destId="{56467849-D623-4DB4-8142-1F2A193F0A51}" srcOrd="0" destOrd="0" parTransId="{B8263297-371A-4141-8511-C8D3757CC1C6}" sibTransId="{1B806640-92DC-4A0C-B488-A1EF5D38FA63}"/>
    <dgm:cxn modelId="{5CA60128-9A39-40B5-A67D-7593C2EBEC07}" srcId="{E2CCD948-6F60-414E-BEBE-4CE86595819B}" destId="{3DD63798-8B50-449C-BE3A-D733CFB9DA00}" srcOrd="1" destOrd="0" parTransId="{64A6B3B2-D78D-4F39-B217-1E0334B007E1}" sibTransId="{707B4EA5-D4D9-4F72-868F-4294D6DD6DF4}"/>
    <dgm:cxn modelId="{17528C15-1F7D-437B-BF99-4200F4530C8C}" srcId="{E2CCD948-6F60-414E-BEBE-4CE86595819B}" destId="{0A58DDDD-EB5F-43C2-AD75-2B8665D8E1F1}" srcOrd="2" destOrd="0" parTransId="{0378BB72-AB29-4E74-9DAA-2FD57DEC4EF4}" sibTransId="{D78EEA31-3874-4987-BA7A-4E9AAFBB47E4}"/>
    <dgm:cxn modelId="{C43A15DC-14D5-477E-94B9-34D4236C81D2}" type="presOf" srcId="{BEA3E515-B5EF-4134-9D97-9130B9C92FE7}" destId="{584BA0B9-2232-4DD5-A5F7-77535048D5D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E5312925-BDE9-4121-A476-35E9C2326126}" type="presOf" srcId="{C28DF533-DF77-40C2-AB3D-3BF1E1E1D94E}" destId="{0BA45DEF-975B-4ED9-98E2-624DCA1161C7}" srcOrd="0" destOrd="0" presId="urn:microsoft.com/office/officeart/2005/8/layout/hierarchy4"/>
    <dgm:cxn modelId="{C4E8325D-4EFB-4501-8015-A212295B1E96}" type="presOf" srcId="{56467849-D623-4DB4-8142-1F2A193F0A51}" destId="{B93D7E45-04DD-42AF-A980-F70567FBEDDF}"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0B852999-8FDF-4CE7-948C-DEA5B93298B6}" srcId="{E2CCD948-6F60-414E-BEBE-4CE86595819B}" destId="{C28DF533-DF77-40C2-AB3D-3BF1E1E1D94E}" srcOrd="3" destOrd="0" parTransId="{9224922D-FEEA-47CD-8239-800ED5788A41}" sibTransId="{33842C44-849A-43DA-B31F-892B1DC2A506}"/>
    <dgm:cxn modelId="{3E09F3F1-FFF8-4806-A6FD-25098155564B}" type="presOf" srcId="{66A6E281-6970-42F9-A999-54972EFC029D}" destId="{C38DAA83-CB65-49AC-8567-ACFF5C4BA856}" srcOrd="0" destOrd="0" presId="urn:microsoft.com/office/officeart/2005/8/layout/hierarchy4"/>
    <dgm:cxn modelId="{7A2C06F7-C442-433E-9B2A-A54E9B5DBA87}" type="presOf" srcId="{E2CCD948-6F60-414E-BEBE-4CE86595819B}" destId="{802C3680-D9F1-4040-8BC1-D682CF04139E}" srcOrd="0" destOrd="0" presId="urn:microsoft.com/office/officeart/2005/8/layout/hierarchy4"/>
    <dgm:cxn modelId="{F36E7B04-0397-4EA3-9FB4-8D1AEDE2DEA6}" type="presOf" srcId="{7CB2CD1A-D604-4885-9DF4-4895E15BD372}" destId="{DA6F3BDF-444E-4FBD-8E85-368607583A8F}" srcOrd="0" destOrd="0" presId="urn:microsoft.com/office/officeart/2005/8/layout/hierarchy4"/>
    <dgm:cxn modelId="{A4D4E0E0-D9D8-4DDE-8068-8B9B14512875}" type="presOf" srcId="{3DD63798-8B50-449C-BE3A-D733CFB9DA00}" destId="{11BED4B9-A2E2-426D-9949-25105C84872B}" srcOrd="0" destOrd="0" presId="urn:microsoft.com/office/officeart/2005/8/layout/hierarchy4"/>
    <dgm:cxn modelId="{CAF3D25C-950A-4713-B975-29541532178E}" type="presOf" srcId="{0A58DDDD-EB5F-43C2-AD75-2B8665D8E1F1}" destId="{F85F6ECF-7FBB-4C38-AB7A-696D24A2D0CA}"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1143E23-1E80-46C6-A129-44DE65813FAD}" type="presOf" srcId="{03E76A49-7ABC-4B99-B804-5E356621CA70}" destId="{96D72AB0-2B3D-4537-BFAB-0C60C600EB9B}" srcOrd="0" destOrd="0" presId="urn:microsoft.com/office/officeart/2005/8/layout/hierarchy4"/>
    <dgm:cxn modelId="{F8F7848A-3884-4173-A129-766721F6C873}" srcId="{BEA3E515-B5EF-4134-9D97-9130B9C92FE7}" destId="{03E76A49-7ABC-4B99-B804-5E356621CA70}" srcOrd="0" destOrd="0" parTransId="{A6E7FF65-8505-4ED7-B9C7-A216DC1759A1}" sibTransId="{73F45722-3C7A-4DFE-9807-07920D0DC73F}"/>
    <dgm:cxn modelId="{FF767F35-B7BB-4E15-9220-C5FB37FE7905}" srcId="{7CB2CD1A-D604-4885-9DF4-4895E15BD372}" destId="{66A6E281-6970-42F9-A999-54972EFC029D}" srcOrd="0" destOrd="0" parTransId="{81F86871-D3C1-47BF-B0B4-BA979B877A2D}" sibTransId="{F04A9A3C-0863-488B-8954-D0A72D364715}"/>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CFC46C37-5CD8-40AA-B8FD-948C359D1392}" srcId="{93CC68B0-8010-485F-8C2D-6468441E17E5}" destId="{A913786B-BDC4-4E0B-A0DA-027EB448BD6E}" srcOrd="1" destOrd="0" parTransId="{014ACA8A-E53C-4683-9B2D-29A47A3AB9BE}" sibTransId="{BF3009ED-5F9C-4E1F-A627-D677A3707CB4}"/>
    <dgm:cxn modelId="{E2E6C9E3-CD23-46D1-B439-185F6C54FAAA}" type="presOf" srcId="{56467849-D623-4DB4-8142-1F2A193F0A51}" destId="{B93D7E45-04DD-42AF-A980-F70567FBEDDF}" srcOrd="0" destOrd="0" presId="urn:microsoft.com/office/officeart/2005/8/layout/hierarchy4"/>
    <dgm:cxn modelId="{1FF89C00-DFA9-4E7D-9657-183615EFCC77}" type="presOf" srcId="{66A6E281-6970-42F9-A999-54972EFC029D}" destId="{C38DAA83-CB65-49AC-8567-ACFF5C4BA856}" srcOrd="0" destOrd="0" presId="urn:microsoft.com/office/officeart/2005/8/layout/hierarchy4"/>
    <dgm:cxn modelId="{71E05480-4EAA-4314-9BF5-2A5DD54AB289}" type="presOf" srcId="{93CC68B0-8010-485F-8C2D-6468441E17E5}" destId="{B47AC32B-E12B-43C2-AAA3-E9A67EE71E4D}"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AE1DF56F-C045-4887-AB75-15E69624B318}" type="presOf" srcId="{A913786B-BDC4-4E0B-A0DA-027EB448BD6E}" destId="{FECAFC11-6D77-400E-9493-F9B5222A6058}" srcOrd="0" destOrd="0" presId="urn:microsoft.com/office/officeart/2005/8/layout/hierarchy4"/>
    <dgm:cxn modelId="{B685193C-B633-4878-9F7D-1896221F3F55}" type="presOf" srcId="{ACE837FE-9745-45F9-AB8B-8F5A05145C67}" destId="{EBA89E28-252F-4683-90FB-3304FB69E30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38A7EE60-3FB0-49EB-8442-E1DD8587B3B6}" type="presOf" srcId="{7CB2CD1A-D604-4885-9DF4-4895E15BD372}" destId="{DA6F3BDF-444E-4FBD-8E85-368607583A8F}"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438F8592-A404-46F5-81CC-C937C0203894}" type="presOf" srcId="{FA8A679F-EA11-4A19-B2FE-E551AF3832CF}" destId="{763365A9-55F3-419B-A776-890ADAB4DC5B}" srcOrd="0" destOrd="0" presId="urn:microsoft.com/office/officeart/2005/8/layout/hierarchy4"/>
    <dgm:cxn modelId="{35CE7C5B-14D9-4C8F-B5E5-EAE8A1207CA7}" type="presOf" srcId="{34EF928A-F741-415C-AFFA-AF9A0ABFBF6B}" destId="{C1A40E7B-6C28-439E-810C-CD93B32DB0BA}"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7EB9BC3E-5F99-4C46-A435-F37FC6F7897A}" srcId="{56467849-D623-4DB4-8142-1F2A193F0A51}" destId="{34EF928A-F741-415C-AFFA-AF9A0ABFBF6B}" srcOrd="2" destOrd="0" parTransId="{F2FB6DF7-9817-4033-94C8-DA10AF0D90E5}" sibTransId="{F33E9A30-B63F-49F9-A435-4806B552E6BD}"/>
    <dgm:cxn modelId="{61555171-A7AC-43BF-A9B2-981BD9DA2F63}" srcId="{56467849-D623-4DB4-8142-1F2A193F0A51}" destId="{3F652AAA-7CC8-4501-916F-749AB6DD6F89}" srcOrd="1" destOrd="0" parTransId="{FF4736DE-F469-4AD1-853F-429623B9A74F}" sibTransId="{0C240723-5103-40A0-8835-837A7E6E706B}"/>
    <dgm:cxn modelId="{6380BD82-655F-4672-A4A2-10C495F8C35A}" type="presOf" srcId="{3F652AAA-7CC8-4501-916F-749AB6DD6F89}" destId="{B35AB213-84E2-4DD8-B699-AFF558E8DE2B}" srcOrd="0" destOrd="0" presId="urn:microsoft.com/office/officeart/2005/8/layout/hierarchy4"/>
    <dgm:cxn modelId="{BDFF86ED-6FE0-4838-9AB7-4AA01E38785A}" type="presOf" srcId="{0093F378-60B8-4459-8877-29AB5FD73FFB}" destId="{B05851AB-2C31-4E4C-965D-989B0A05466E}"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6620537C-33C0-4EB8-B8FF-B05C439EE0BF}"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2FB062C-6A64-4F17-8D74-B85C11753F4A}"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E9E07DA2-FCE3-4F31-ABD6-6E8B70F77BA6}" srcId="{56467849-D623-4DB4-8142-1F2A193F0A51}" destId="{FA8A679F-EA11-4A19-B2FE-E551AF3832CF}" srcOrd="3" destOrd="0" parTransId="{590B5A9A-7867-43F7-8172-EA047D3F370C}" sibTransId="{85BD5EFE-0A49-46E1-9991-1B021F6ABE7B}"/>
    <dgm:cxn modelId="{D60C1C29-22B0-4FD8-B972-FB503889CC14}" type="presOf" srcId="{12305853-5056-47B8-9891-2CA853819B17}" destId="{4BCC6D40-38C1-4628-B411-2F957D6B9789}" srcOrd="0" destOrd="0" presId="urn:microsoft.com/office/officeart/2005/8/layout/hierarchy4"/>
    <dgm:cxn modelId="{C00DE112-D62D-4E73-B8B4-B3AF0252E998}"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6DF62435-CBB6-4FC0-A83B-0136309B84F6}" type="presOf" srcId="{B6DC169E-4E02-404E-ADBF-D6287FFE69C2}" destId="{E1549871-B05D-41C2-A4AE-85BE60C25676}"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水產食品科</a:t>
          </a:r>
          <a:endParaRPr lang="en-US" altLang="zh-TW" b="1" smtClean="0">
            <a:latin typeface="微軟正黑體" panose="020B0604030504040204" pitchFamily="34" charset="-120"/>
            <a:ea typeface="微軟正黑體" panose="020B0604030504040204" pitchFamily="34" charset="-120"/>
            <a:cs typeface="+mn-cs"/>
          </a:endParaRPr>
        </a:p>
        <a:p>
          <a:r>
            <a:rPr lang="en-US" altLang="zh-TW" b="1" smtClean="0">
              <a:latin typeface="微軟正黑體" panose="020B0604030504040204" pitchFamily="34" charset="-120"/>
              <a:ea typeface="微軟正黑體" panose="020B0604030504040204" pitchFamily="34" charset="-120"/>
              <a:cs typeface="+mn-cs"/>
            </a:rPr>
            <a:t>(</a:t>
          </a:r>
          <a:r>
            <a:rPr lang="zh-TW" altLang="en-US" b="1" smtClean="0">
              <a:latin typeface="微軟正黑體" panose="020B0604030504040204" pitchFamily="34" charset="-120"/>
              <a:ea typeface="微軟正黑體" panose="020B0604030504040204" pitchFamily="34" charset="-120"/>
              <a:cs typeface="+mn-cs"/>
            </a:rPr>
            <a:t>產特</a:t>
          </a:r>
          <a:r>
            <a:rPr lang="en-US" altLang="zh-TW" b="1"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烘焙科</a:t>
          </a:r>
          <a:endParaRPr lang="zh-TW" altLang="en-US" b="1" dirty="0">
            <a:latin typeface="微軟正黑體" panose="020B0604030504040204" pitchFamily="34" charset="-120"/>
            <a:ea typeface="微軟正黑體" panose="020B0604030504040204" pitchFamily="34" charset="-120"/>
            <a:cs typeface="+mn-cs"/>
          </a:endParaRP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t>
        <a:bodyPr/>
        <a:lstStyle/>
        <a:p>
          <a:endParaRPr lang="zh-TW" altLang="en-US"/>
        </a:p>
      </dgm:t>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t>
        <a:bodyPr/>
        <a:lstStyle/>
        <a:p>
          <a:endParaRPr lang="zh-TW" altLang="en-US"/>
        </a:p>
      </dgm:t>
    </dgm:pt>
    <dgm:pt modelId="{866FD093-0E6F-4568-9536-B518F59A9978}" type="pres">
      <dgm:prSet presAssocID="{56467849-D623-4DB4-8142-1F2A193F0A51}" presName="horzOne" presStyleCnt="0"/>
      <dgm:spPr/>
      <dgm:t>
        <a:bodyPr/>
        <a:lstStyle/>
        <a:p>
          <a:endParaRPr lang="zh-TW" altLang="en-US"/>
        </a:p>
      </dgm:t>
    </dgm:pt>
    <dgm:pt modelId="{FC99C107-A5D5-4EDF-A905-731855EC4DD1}" type="pres">
      <dgm:prSet presAssocID="{7CB2CD1A-D604-4885-9DF4-4895E15BD372}" presName="vertTwo" presStyleCnt="0"/>
      <dgm:spPr/>
      <dgm:t>
        <a:bodyPr/>
        <a:lstStyle/>
        <a:p>
          <a:endParaRPr lang="zh-TW" altLang="en-US"/>
        </a:p>
      </dgm:t>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t>
        <a:bodyPr/>
        <a:lstStyle/>
        <a:p>
          <a:endParaRPr lang="zh-TW" altLang="en-US"/>
        </a:p>
      </dgm:t>
    </dgm:pt>
    <dgm:pt modelId="{F427C717-1490-4FB7-8929-517D8903080C}" type="pres">
      <dgm:prSet presAssocID="{7CB2CD1A-D604-4885-9DF4-4895E15BD372}" presName="horzTwo" presStyleCnt="0"/>
      <dgm:spPr/>
      <dgm:t>
        <a:bodyPr/>
        <a:lstStyle/>
        <a:p>
          <a:endParaRPr lang="zh-TW" altLang="en-US"/>
        </a:p>
      </dgm:t>
    </dgm:pt>
    <dgm:pt modelId="{CB96E6A6-5E87-4552-9940-27914A39C475}" type="pres">
      <dgm:prSet presAssocID="{0093F378-60B8-4459-8877-29AB5FD73FFB}" presName="vertThree" presStyleCnt="0"/>
      <dgm:spPr/>
      <dgm:t>
        <a:bodyPr/>
        <a:lstStyle/>
        <a:p>
          <a:endParaRPr lang="zh-TW" altLang="en-US"/>
        </a:p>
      </dgm:t>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t>
        <a:bodyPr/>
        <a:lstStyle/>
        <a:p>
          <a:endParaRPr lang="zh-TW" altLang="en-US"/>
        </a:p>
      </dgm:t>
    </dgm:pt>
    <dgm:pt modelId="{5D2202BE-6501-4DF6-9C0B-5FEAF861E24F}" type="pres">
      <dgm:prSet presAssocID="{ED1223DA-53C4-4EAD-8BB9-DD33EC68DC73}" presName="sibSpaceThree" presStyleCnt="0"/>
      <dgm:spPr/>
      <dgm:t>
        <a:bodyPr/>
        <a:lstStyle/>
        <a:p>
          <a:endParaRPr lang="zh-TW" altLang="en-US"/>
        </a:p>
      </dgm:t>
    </dgm:pt>
    <dgm:pt modelId="{39D7EA0B-A637-4D66-BC72-31E3DE242672}" type="pres">
      <dgm:prSet presAssocID="{B6DC169E-4E02-404E-ADBF-D6287FFE69C2}" presName="vertThree" presStyleCnt="0"/>
      <dgm:spPr/>
      <dgm:t>
        <a:bodyPr/>
        <a:lstStyle/>
        <a:p>
          <a:endParaRPr lang="zh-TW" altLang="en-US"/>
        </a:p>
      </dgm:t>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t>
        <a:bodyPr/>
        <a:lstStyle/>
        <a:p>
          <a:endParaRPr lang="zh-TW" altLang="en-US"/>
        </a:p>
      </dgm:t>
    </dgm:pt>
    <dgm:pt modelId="{8021CA7B-7E08-45CF-9EC9-BD3FFFAB780D}" type="pres">
      <dgm:prSet presAssocID="{1DA7A632-5B46-4562-AE49-A2AFE0CA0077}" presName="sibSpaceTwo" presStyleCnt="0"/>
      <dgm:spPr/>
      <dgm:t>
        <a:bodyPr/>
        <a:lstStyle/>
        <a:p>
          <a:endParaRPr lang="zh-TW" altLang="en-US"/>
        </a:p>
      </dgm:t>
    </dgm:pt>
    <dgm:pt modelId="{35423338-80B4-4569-943E-FF6F7832ED1D}" type="pres">
      <dgm:prSet presAssocID="{3F652AAA-7CC8-4501-916F-749AB6DD6F89}" presName="vertTwo" presStyleCnt="0"/>
      <dgm:spPr/>
      <dgm:t>
        <a:bodyPr/>
        <a:lstStyle/>
        <a:p>
          <a:endParaRPr lang="zh-TW" altLang="en-US"/>
        </a:p>
      </dgm:t>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t>
        <a:bodyPr/>
        <a:lstStyle/>
        <a:p>
          <a:endParaRPr lang="zh-TW" altLang="en-US"/>
        </a:p>
      </dgm:t>
    </dgm:pt>
    <dgm:pt modelId="{E756BB87-6B5E-4944-B1E7-E5D777528E35}" type="pres">
      <dgm:prSet presAssocID="{3F652AAA-7CC8-4501-916F-749AB6DD6F89}" presName="horzTwo" presStyleCnt="0"/>
      <dgm:spPr/>
      <dgm:t>
        <a:bodyPr/>
        <a:lstStyle/>
        <a:p>
          <a:endParaRPr lang="zh-TW" altLang="en-US"/>
        </a:p>
      </dgm:t>
    </dgm:pt>
    <dgm:pt modelId="{DA5B81CC-35DE-49D6-A12E-022FED761C35}" type="pres">
      <dgm:prSet presAssocID="{12305853-5056-47B8-9891-2CA853819B17}" presName="vertThree" presStyleCnt="0"/>
      <dgm:spPr/>
      <dgm:t>
        <a:bodyPr/>
        <a:lstStyle/>
        <a:p>
          <a:endParaRPr lang="zh-TW" altLang="en-US"/>
        </a:p>
      </dgm:t>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t>
        <a:bodyPr/>
        <a:lstStyle/>
        <a:p>
          <a:endParaRPr lang="zh-TW" altLang="en-US"/>
        </a:p>
      </dgm:t>
    </dgm:pt>
    <dgm:pt modelId="{735C3476-7DC5-4B87-85DF-56745103B70B}" type="pres">
      <dgm:prSet presAssocID="{0C240723-5103-40A0-8835-837A7E6E706B}" presName="sibSpaceTwo" presStyleCnt="0"/>
      <dgm:spPr/>
      <dgm:t>
        <a:bodyPr/>
        <a:lstStyle/>
        <a:p>
          <a:endParaRPr lang="zh-TW" altLang="en-US"/>
        </a:p>
      </dgm:t>
    </dgm:pt>
    <dgm:pt modelId="{BC43AC9F-7177-4DEA-A7A6-E7E1FF02C50A}" type="pres">
      <dgm:prSet presAssocID="{07E03A00-62D3-41B8-939A-687D414BA4CA}" presName="vertTwo" presStyleCnt="0"/>
      <dgm:spPr/>
      <dgm:t>
        <a:bodyPr/>
        <a:lstStyle/>
        <a:p>
          <a:endParaRPr lang="zh-TW" altLang="en-US"/>
        </a:p>
      </dgm:t>
    </dgm:pt>
    <dgm:pt modelId="{1A78AD87-43B1-4ABA-96C2-140CBD1A232C}" type="pres">
      <dgm:prSet presAssocID="{07E03A00-62D3-41B8-939A-687D414BA4CA}" presName="txTwo" presStyleLbl="node2" presStyleIdx="2" presStyleCnt="3">
        <dgm:presLayoutVars>
          <dgm:chPref val="3"/>
        </dgm:presLayoutVars>
      </dgm:prSet>
      <dgm:spPr/>
      <dgm:t>
        <a:bodyPr/>
        <a:lstStyle/>
        <a:p>
          <a:endParaRPr lang="zh-TW" altLang="en-US"/>
        </a:p>
      </dgm:t>
    </dgm:pt>
    <dgm:pt modelId="{761E5A7D-5D52-43DA-A2F5-5CEB2129890C}" type="pres">
      <dgm:prSet presAssocID="{07E03A00-62D3-41B8-939A-687D414BA4CA}" presName="parTransTwo" presStyleCnt="0"/>
      <dgm:spPr/>
      <dgm:t>
        <a:bodyPr/>
        <a:lstStyle/>
        <a:p>
          <a:endParaRPr lang="zh-TW" altLang="en-US"/>
        </a:p>
      </dgm:t>
    </dgm:pt>
    <dgm:pt modelId="{12FDD073-BC4D-4FC6-A209-DEA4B7D0FBC1}" type="pres">
      <dgm:prSet presAssocID="{07E03A00-62D3-41B8-939A-687D414BA4CA}" presName="horzTwo" presStyleCnt="0"/>
      <dgm:spPr/>
      <dgm:t>
        <a:bodyPr/>
        <a:lstStyle/>
        <a:p>
          <a:endParaRPr lang="zh-TW" altLang="en-US"/>
        </a:p>
      </dgm:t>
    </dgm:pt>
    <dgm:pt modelId="{A0A2918E-AC4B-4ED9-A5B1-B2BE30913151}" type="pres">
      <dgm:prSet presAssocID="{2BDA1213-DE1E-43F6-A09B-C52376C900D0}" presName="vertThree" presStyleCnt="0"/>
      <dgm:spPr/>
      <dgm:t>
        <a:bodyPr/>
        <a:lstStyle/>
        <a:p>
          <a:endParaRPr lang="zh-TW" altLang="en-US"/>
        </a:p>
      </dgm:t>
    </dgm:pt>
    <dgm:pt modelId="{C0E67459-780B-43DF-8130-17CD260479A5}" type="pres">
      <dgm:prSet presAssocID="{2BDA1213-DE1E-43F6-A09B-C52376C900D0}" presName="txThree" presStyleLbl="node3" presStyleIdx="3" presStyleCnt="4">
        <dgm:presLayoutVars>
          <dgm:chPref val="3"/>
        </dgm:presLayoutVars>
      </dgm:prSet>
      <dgm:spPr/>
      <dgm:t>
        <a:bodyPr/>
        <a:lstStyle/>
        <a:p>
          <a:endParaRPr lang="zh-TW" altLang="en-US"/>
        </a:p>
      </dgm:t>
    </dgm:pt>
    <dgm:pt modelId="{D37E2393-3097-46F9-9AE2-32B068B29C6A}" type="pres">
      <dgm:prSet presAssocID="{2BDA1213-DE1E-43F6-A09B-C52376C900D0}" presName="horzThree" presStyleCnt="0"/>
      <dgm:spPr/>
      <dgm:t>
        <a:bodyPr/>
        <a:lstStyle/>
        <a:p>
          <a:endParaRPr lang="zh-TW" altLang="en-US"/>
        </a:p>
      </dgm:t>
    </dgm:pt>
  </dgm:ptLst>
  <dgm:cxnLst>
    <dgm:cxn modelId="{D3378F36-F27F-409A-A000-9A39F182C467}"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4C0C6EE1-CFC3-4D1A-B287-A275828041B5}" type="presOf" srcId="{2BDA1213-DE1E-43F6-A09B-C52376C900D0}" destId="{C0E67459-780B-43DF-8130-17CD260479A5}" srcOrd="0" destOrd="0" presId="urn:microsoft.com/office/officeart/2005/8/layout/hierarchy4"/>
    <dgm:cxn modelId="{9E888A00-1116-4015-8B56-D3085FA9C2B8}" srcId="{07E03A00-62D3-41B8-939A-687D414BA4CA}" destId="{2BDA1213-DE1E-43F6-A09B-C52376C900D0}" srcOrd="0" destOrd="0" parTransId="{B7E02507-F5A2-4675-A1BA-7E4BE3C55E52}" sibTransId="{1C8A57C6-EB5A-4A16-AA1B-FB3FB565D28A}"/>
    <dgm:cxn modelId="{93B7F482-2459-44CC-82C3-4E9AA5CE5EE5}" srcId="{7CB2CD1A-D604-4885-9DF4-4895E15BD372}" destId="{0093F378-60B8-4459-8877-29AB5FD73FFB}" srcOrd="0" destOrd="0" parTransId="{F7E1B006-6459-4CA7-B08E-073EE45E9A26}" sibTransId="{ED1223DA-53C4-4EAD-8BB9-DD33EC68DC73}"/>
    <dgm:cxn modelId="{CFDCA7CD-EB3F-4FB4-9236-D4A359041379}" srcId="{56467849-D623-4DB4-8142-1F2A193F0A51}" destId="{07E03A00-62D3-41B8-939A-687D414BA4CA}" srcOrd="2" destOrd="0" parTransId="{F82A1E07-DFF7-4729-B88F-A717E6417491}" sibTransId="{9032C0AE-126E-4ED7-9F0A-DB94655375EE}"/>
    <dgm:cxn modelId="{3025AF77-C307-4B77-8870-95D6B9CC178B}" type="presOf" srcId="{12305853-5056-47B8-9891-2CA853819B17}" destId="{4BCC6D40-38C1-4628-B411-2F957D6B9789}"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D088EE7E-9EB7-4B9F-A6F4-C47D71D34BB5}" type="presOf" srcId="{B6DC169E-4E02-404E-ADBF-D6287FFE69C2}" destId="{E1549871-B05D-41C2-A4AE-85BE60C25676}"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B98C4FB-2D1E-4E1B-8CC9-C7841E9825D8}" type="presOf" srcId="{56467849-D623-4DB4-8142-1F2A193F0A51}" destId="{B93D7E45-04DD-42AF-A980-F70567FBEDDF}" srcOrd="0" destOrd="0" presId="urn:microsoft.com/office/officeart/2005/8/layout/hierarchy4"/>
    <dgm:cxn modelId="{0971EE2A-30F8-4DED-97A6-A47DFD95EC22}" type="presOf" srcId="{7CB2CD1A-D604-4885-9DF4-4895E15BD372}" destId="{DA6F3BDF-444E-4FBD-8E85-368607583A8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a:t>
          </a:r>
          <a:r>
            <a:rPr lang="zh-TW" altLang="en-US" b="1" dirty="0" smtClean="0">
              <a:latin typeface="微軟正黑體" panose="020B0604030504040204" pitchFamily="34" charset="-120"/>
              <a:ea typeface="微軟正黑體" panose="020B0604030504040204" pitchFamily="34" charset="-120"/>
              <a:cs typeface="+mn-cs"/>
            </a:rPr>
            <a:t>科</a:t>
          </a:r>
          <a:r>
            <a:rPr lang="en-US" altLang="zh-TW" b="1" dirty="0" smtClean="0">
              <a:latin typeface="微軟正黑體" panose="020B0604030504040204" pitchFamily="34" charset="-120"/>
              <a:ea typeface="微軟正黑體" panose="020B0604030504040204" pitchFamily="34" charset="-120"/>
              <a:cs typeface="+mn-cs"/>
            </a:rPr>
            <a:t>(</a:t>
          </a:r>
          <a:r>
            <a:rPr lang="zh-TW" altLang="en-US" b="1" dirty="0" smtClean="0">
              <a:latin typeface="微軟正黑體" panose="020B0604030504040204" pitchFamily="34" charset="-120"/>
              <a:ea typeface="微軟正黑體" panose="020B0604030504040204" pitchFamily="34" charset="-120"/>
              <a:cs typeface="+mn-cs"/>
            </a:rPr>
            <a:t>產特</a:t>
          </a:r>
          <a:r>
            <a:rPr lang="en-US" altLang="zh-TW" b="1" dirty="0"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CAD1BDC5-0AC6-4290-91E9-3DC5EFAFEF7B}" srcId="{064492FC-9AB3-4281-B5A3-CEE3B1A9DD11}" destId="{12305853-5056-47B8-9891-2CA853819B17}" srcOrd="0" destOrd="0" parTransId="{DD945D34-53D0-4568-9C32-FD22D7F213BC}" sibTransId="{398FDB15-5121-4702-8192-F9CD3A19C988}"/>
    <dgm:cxn modelId="{C6EA5546-3B43-45EC-9A22-C1E473B9B111}" type="presOf" srcId="{064492FC-9AB3-4281-B5A3-CEE3B1A9DD11}" destId="{47569E6F-DAB4-444D-B4BA-AEC97F917C50}" srcOrd="0" destOrd="0" presId="urn:microsoft.com/office/officeart/2005/8/layout/hierarchy4"/>
    <dgm:cxn modelId="{859CEEC2-E5A2-4005-AF75-71CEC76541B0}" type="presOf" srcId="{0093F378-60B8-4459-8877-29AB5FD73FFB}" destId="{B05851AB-2C31-4E4C-965D-989B0A05466E}"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C2587B-C047-4E20-9ACA-9BA654FF8ED4}" type="presOf" srcId="{B6DC169E-4E02-404E-ADBF-D6287FFE69C2}" destId="{E1549871-B05D-41C2-A4AE-85BE60C25676}" srcOrd="0" destOrd="0" presId="urn:microsoft.com/office/officeart/2005/8/layout/hierarchy4"/>
    <dgm:cxn modelId="{B53382FE-BC35-4A91-A7B9-36C07F17D44B}" type="presOf" srcId="{7CB2CD1A-D604-4885-9DF4-4895E15BD372}" destId="{DA6F3BDF-444E-4FBD-8E85-368607583A8F}" srcOrd="0" destOrd="0" presId="urn:microsoft.com/office/officeart/2005/8/layout/hierarchy4"/>
    <dgm:cxn modelId="{DC454619-AE09-4E5A-BE13-8E5C738CBCD3}" type="presOf" srcId="{12305853-5056-47B8-9891-2CA853819B17}" destId="{4BCC6D40-38C1-4628-B411-2F957D6B9789}"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00D0F2DE-1537-4415-82A3-2A43D0CF4735}" srcId="{56467849-D623-4DB4-8142-1F2A193F0A51}" destId="{064492FC-9AB3-4281-B5A3-CEE3B1A9DD11}" srcOrd="2" destOrd="0" parTransId="{CC59286C-EBF5-4E8B-8A82-4BC49A2ADDA4}" sibTransId="{6C8EA703-3893-4921-BDD4-A33A050D5A02}"/>
    <dgm:cxn modelId="{61555171-A7AC-43BF-A9B2-981BD9DA2F63}" srcId="{56467849-D623-4DB4-8142-1F2A193F0A51}" destId="{3F652AAA-7CC8-4501-916F-749AB6DD6F89}" srcOrd="1" destOrd="0" parTransId="{FF4736DE-F469-4AD1-853F-429623B9A74F}" sibTransId="{0C240723-5103-40A0-8835-837A7E6E706B}"/>
    <dgm:cxn modelId="{107158A7-E947-49A7-B48C-F097C9D68269}"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EB32A4B0-2672-4FC6-9889-25707604B955}" type="presOf" srcId="{3F652AAA-7CC8-4501-916F-749AB6DD6F89}" destId="{B35AB213-84E2-4DD8-B699-AFF558E8DE2B}" srcOrd="0" destOrd="0" presId="urn:microsoft.com/office/officeart/2005/8/layout/hierarchy4"/>
    <dgm:cxn modelId="{88A14A9A-D344-46BC-8487-EB11ACE99790}" type="presOf" srcId="{52BC09F7-4D76-4AA8-A3E5-19C25EB9B645}" destId="{9560A0E0-65E2-44CB-AA36-CB9924DECE4E}"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49919470-81DA-494D-9FA2-F72376B4FE5C}" type="presOf" srcId="{56467849-D623-4DB4-8142-1F2A193F0A51}" destId="{B93D7E45-04DD-42AF-A980-F70567FBEDD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D516E01E-0C33-4E0D-BB22-5CFAEAA2A1C7}" type="presOf" srcId="{ACE837FE-9745-45F9-AB8B-8F5A05145C67}" destId="{EBA89E28-252F-4683-90FB-3304FB69E308}" srcOrd="0" destOrd="0" presId="urn:microsoft.com/office/officeart/2005/8/layout/hierarchy4"/>
    <dgm:cxn modelId="{B46256CE-47B7-4C11-97DE-8AE022D0F6A4}" type="presOf" srcId="{23CF82D4-14E2-4819-B11F-D6D0D2017246}" destId="{2438C7AD-F503-478E-969F-DD80316E3A23}"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5C80C5-B9CE-443A-BE03-0E5E7149AAE3}" type="presOf" srcId="{0093F378-60B8-4459-8877-29AB5FD73FFB}" destId="{B05851AB-2C31-4E4C-965D-989B0A05466E}"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61555171-A7AC-43BF-A9B2-981BD9DA2F63}" srcId="{56467849-D623-4DB4-8142-1F2A193F0A51}" destId="{3F652AAA-7CC8-4501-916F-749AB6DD6F89}" srcOrd="1" destOrd="0" parTransId="{FF4736DE-F469-4AD1-853F-429623B9A74F}" sibTransId="{0C240723-5103-40A0-8835-837A7E6E706B}"/>
    <dgm:cxn modelId="{30F04946-A2F4-4D31-8AB6-FA40489971EC}" type="presOf" srcId="{600F11BA-0BFD-4CC2-B0F1-647FB17267A8}" destId="{826DAC3C-23BE-42F4-9CCA-4892394424E4}"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5DAD020C-38BB-47D2-9380-AF83887E2E6F}" type="presOf" srcId="{9AD7D335-35ED-4978-AB6A-A7088F1ED929}" destId="{0BF740ED-2F37-4A82-90D3-F3B8ED9EEE81}"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CFF540FC-9901-41A8-94E5-4F8808542FD8}" type="presOf" srcId="{7CB2CD1A-D604-4885-9DF4-4895E15BD372}" destId="{DA6F3BDF-444E-4FBD-8E85-368607583A8F}" srcOrd="0" destOrd="0" presId="urn:microsoft.com/office/officeart/2005/8/layout/hierarchy4"/>
    <dgm:cxn modelId="{A4D40BE2-2024-429B-B582-32B2D19E23B6}"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3F2571A-0255-467E-AD60-75C41CFC18BB}" type="presOf" srcId="{205A70F4-E639-44AF-96EE-49C7EF2823DB}" destId="{55B0363A-80A2-4FAD-93E3-1E261793417B}"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1E4108C3-2A28-4A05-A60C-6DF6E3075ABD}" srcId="{7CB2CD1A-D604-4885-9DF4-4895E15BD372}" destId="{600F11BA-0BFD-4CC2-B0F1-647FB17267A8}" srcOrd="5" destOrd="0" parTransId="{B59C9A1B-68BD-41ED-B73D-4A819C541A6D}" sibTransId="{DDC6E34E-5DF1-44E4-9EFE-B608F7D78FDD}"/>
    <dgm:cxn modelId="{CFDE1269-0448-4B74-B90F-BC6DC725DBE4}" srcId="{7CB2CD1A-D604-4885-9DF4-4895E15BD372}" destId="{656FCDFA-20DB-4A28-8000-552BF57B6F94}" srcOrd="2" destOrd="0" parTransId="{B9425EEA-DB95-484E-AF2B-87D101329712}" sibTransId="{10488E67-7974-4169-BDD7-35101824A4F1}"/>
    <dgm:cxn modelId="{3D1A81CC-4C77-4961-8392-1725ABB7D127}" srcId="{7CB2CD1A-D604-4885-9DF4-4895E15BD372}" destId="{078AB2B7-93C6-475E-9895-4424D4A18B28}" srcOrd="1" destOrd="0" parTransId="{DFB7E687-1C5F-4166-9CAA-7736D0978A0A}" sibTransId="{07EC185D-68D1-45F0-B13B-4F890D9B476A}"/>
    <dgm:cxn modelId="{43CE39D4-18A7-4109-9C15-69C51CA545B2}" srcId="{3F652AAA-7CC8-4501-916F-749AB6DD6F89}" destId="{205A70F4-E639-44AF-96EE-49C7EF2823DB}" srcOrd="1" destOrd="0" parTransId="{59466FC8-BB3E-4270-BD76-7C9C876E0C88}" sibTransId="{9BEAD905-7E22-403A-B8DB-D80E4655F6D1}"/>
    <dgm:cxn modelId="{C3158483-42EF-4B53-AAB1-08F975075171}" type="presOf" srcId="{078AB2B7-93C6-475E-9895-4424D4A18B28}" destId="{A4D845A7-EFC2-4103-94AB-9E7AE2EA98A4}"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F03090E6-FB34-4F53-BC3B-3D8720E39902}" type="presOf" srcId="{56467849-D623-4DB4-8142-1F2A193F0A51}" destId="{B93D7E45-04DD-42AF-A980-F70567FBEDDF}" srcOrd="0" destOrd="0" presId="urn:microsoft.com/office/officeart/2005/8/layout/hierarchy4"/>
    <dgm:cxn modelId="{C66BFA8B-CC72-435D-9295-078A6DA366E3}" type="presOf" srcId="{0093F378-60B8-4459-8877-29AB5FD73FFB}" destId="{B05851AB-2C31-4E4C-965D-989B0A05466E}" srcOrd="0" destOrd="0" presId="urn:microsoft.com/office/officeart/2005/8/layout/hierarchy4"/>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C2CAED59-2EB5-4863-B445-5A936DC35001}" type="presOf" srcId="{7CB2CD1A-D604-4885-9DF4-4895E15BD372}" destId="{DA6F3BDF-444E-4FBD-8E85-368607583A8F}" srcOrd="0" destOrd="0" presId="urn:microsoft.com/office/officeart/2005/8/layout/hierarchy4"/>
    <dgm:cxn modelId="{615C0453-4F20-4278-85C8-C6A8D3E8EA4B}"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76A1BAB-AEB3-4020-9B7B-A883AF868931}" type="presOf" srcId="{ACE837FE-9745-45F9-AB8B-8F5A05145C67}" destId="{EBA89E28-252F-4683-90FB-3304FB69E308}" srcOrd="0" destOrd="0" presId="urn:microsoft.com/office/officeart/2005/8/layout/hierarchy4"/>
    <dgm:cxn modelId="{F25B2091-987E-4417-A7EA-AF4BC93ABA94}"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58C4DD9A-C7C4-40EF-8D4C-49D1DB508A27}"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t>
        <a:bodyPr/>
        <a:lstStyle/>
        <a:p>
          <a:endParaRPr lang="zh-TW" altLang="en-US"/>
        </a:p>
      </dgm:t>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t>
        <a:bodyPr/>
        <a:lstStyle/>
        <a:p>
          <a:endParaRPr lang="zh-TW" altLang="en-US"/>
        </a:p>
      </dgm:t>
    </dgm:pt>
    <dgm:pt modelId="{B65DD6C8-47E2-4384-AC97-CB79CCF62B76}" type="pres">
      <dgm:prSet presAssocID="{0093F378-60B8-4459-8877-29AB5FD73FFB}" presName="horzTwo" presStyleCnt="0"/>
      <dgm:spPr/>
    </dgm:pt>
  </dgm:ptLst>
  <dgm:cxnLst>
    <dgm:cxn modelId="{445D1AB6-413A-4C15-AA60-165C0250A49A}" srcId="{ACE837FE-9745-45F9-AB8B-8F5A05145C67}"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8090EE6B-7389-4F90-AC21-DF5D81B46644}" type="presOf" srcId="{ACE837FE-9745-45F9-AB8B-8F5A05145C67}" destId="{EBA89E28-252F-4683-90FB-3304FB69E308}" srcOrd="0" destOrd="0" presId="urn:microsoft.com/office/officeart/2005/8/layout/hierarchy4"/>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800" b="1" u="none" baseline="0" dirty="0">
              <a:solidFill>
                <a:srgbClr val="FF0000"/>
              </a:solidFill>
              <a:latin typeface="微軟正黑體" pitchFamily="34" charset="-120"/>
              <a:ea typeface="微軟正黑體" pitchFamily="34" charset="-120"/>
              <a:cs typeface="+mn-cs"/>
            </a:rPr>
            <a:t>檢視現階段比序積分及熟悉志願序變化對計分的影響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custScaleY="133755">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custT="1"/>
      <dgm:spPr/>
      <dgm:t>
        <a:bodyPr/>
        <a:lstStyle/>
        <a:p>
          <a:r>
            <a:rPr lang="zh-TW" altLang="en-US" sz="1600"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custT="1"/>
      <dgm:spPr/>
      <dgm:t>
        <a:bodyPr/>
        <a:lstStyle/>
        <a:p>
          <a:r>
            <a:rPr lang="zh-TW" altLang="en-US" sz="1600"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custT="1"/>
      <dgm:spPr/>
      <dgm:t>
        <a:bodyPr/>
        <a:lstStyle/>
        <a:p>
          <a:r>
            <a:rPr lang="zh-TW" altLang="en-US" sz="1600"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custT="1"/>
      <dgm:spPr/>
      <dgm:t>
        <a:bodyPr/>
        <a:lstStyle/>
        <a:p>
          <a:pPr>
            <a:lnSpc>
              <a:spcPts val="2000"/>
            </a:lnSpc>
            <a:spcAft>
              <a:spcPts val="600"/>
            </a:spcAft>
          </a:pPr>
          <a:r>
            <a:rPr lang="zh-TW" altLang="en-US" sz="1600"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t>
        <a:bodyPr/>
        <a:lstStyle/>
        <a:p>
          <a:endParaRPr lang="zh-TW" altLang="en-US"/>
        </a:p>
      </dgm:t>
    </dgm:pt>
    <dgm:pt modelId="{39945C86-D0CE-47F0-B312-166F06136981}" type="sibTrans" cxnId="{C9AEC852-5F1E-4213-96F9-FD88BC38AB95}">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6" custScaleX="128711">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6">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6">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6">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6">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6">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6">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6">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6">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5B1B34DC-FE25-4A67-B053-C8B06304DF12}" type="pres">
      <dgm:prSet presAssocID="{1F6003DA-C3F6-4742-BBBA-9DE037CAB3F9}" presName="sibSpaceTwo" presStyleCnt="0"/>
      <dgm:spPr/>
    </dgm:pt>
    <dgm:pt modelId="{68875E45-03F5-46DA-8BAD-7F5CEC0A8480}" type="pres">
      <dgm:prSet presAssocID="{2C36FEE7-EDC3-41BB-AB7E-11EE19A9C61A}" presName="vertTwo" presStyleCnt="0"/>
      <dgm:spPr/>
    </dgm:pt>
    <dgm:pt modelId="{F1EE57B5-D4D5-417E-9BBE-E5339597128A}" type="pres">
      <dgm:prSet presAssocID="{2C36FEE7-EDC3-41BB-AB7E-11EE19A9C61A}" presName="txTwo" presStyleLbl="node2" presStyleIdx="9" presStyleCnt="16">
        <dgm:presLayoutVars>
          <dgm:chPref val="3"/>
        </dgm:presLayoutVars>
      </dgm:prSet>
      <dgm:spPr/>
      <dgm:t>
        <a:bodyPr/>
        <a:lstStyle/>
        <a:p>
          <a:endParaRPr lang="zh-TW" altLang="en-US"/>
        </a:p>
      </dgm:t>
    </dgm:pt>
    <dgm:pt modelId="{41871C6E-C60E-4ECE-9201-FAA54EA56649}" type="pres">
      <dgm:prSet presAssocID="{2C36FEE7-EDC3-41BB-AB7E-11EE19A9C61A}"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10" presStyleCnt="16">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1" presStyleCnt="16">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2" presStyleCnt="16">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3" presStyleCnt="16">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4" presStyleCnt="16">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5" presStyleCnt="16">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AC2A8859-F453-460F-9841-324AFDAE5BED}" type="presOf" srcId="{2C36FEE7-EDC3-41BB-AB7E-11EE19A9C61A}" destId="{F1EE57B5-D4D5-417E-9BBE-E5339597128A}"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2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2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2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2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2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8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457203"/>
          <a:ext cx="8496944"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368774" y="269447"/>
          <a:ext cx="810521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815" tIns="0" rIns="224815" bIns="0" numCol="1" spcCol="1270" anchor="ctr" anchorCtr="0">
          <a:noAutofit/>
        </a:bodyPr>
        <a:lstStyle/>
        <a:p>
          <a:pPr lvl="0" algn="l" defTabSz="1155700" rtl="0">
            <a:lnSpc>
              <a:spcPct val="90000"/>
            </a:lnSpc>
            <a:spcBef>
              <a:spcPct val="0"/>
            </a:spcBef>
            <a:spcAft>
              <a:spcPct val="35000"/>
            </a:spcAft>
          </a:pPr>
          <a:r>
            <a:rPr lang="zh-TW" altLang="en-US" sz="26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600" b="1" kern="1200" dirty="0">
            <a:latin typeface="微軟正黑體" panose="020B0604030504040204" pitchFamily="34" charset="-120"/>
            <a:ea typeface="微軟正黑體" panose="020B0604030504040204" pitchFamily="34" charset="-120"/>
          </a:endParaRPr>
        </a:p>
      </dsp:txBody>
      <dsp:txXfrm>
        <a:off x="412005" y="312678"/>
        <a:ext cx="8018751" cy="799138"/>
      </dsp:txXfrm>
    </dsp:sp>
    <dsp:sp modelId="{3BEAAE17-8B03-485B-914E-70A644277BE4}">
      <dsp:nvSpPr>
        <dsp:cNvPr id="0" name=""/>
        <dsp:cNvSpPr/>
      </dsp:nvSpPr>
      <dsp:spPr>
        <a:xfrm>
          <a:off x="0" y="1818003"/>
          <a:ext cx="8496944"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331043" y="1637598"/>
          <a:ext cx="8162325"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815" tIns="0" rIns="224815" bIns="0" numCol="1" spcCol="1270" anchor="ctr" anchorCtr="0">
          <a:noAutofit/>
        </a:bodyPr>
        <a:lstStyle/>
        <a:p>
          <a:pPr lvl="0" algn="l" defTabSz="1066800" rtl="0">
            <a:lnSpc>
              <a:spcPct val="90000"/>
            </a:lnSpc>
            <a:spcBef>
              <a:spcPct val="0"/>
            </a:spcBef>
            <a:spcAft>
              <a:spcPct val="35000"/>
            </a:spcAft>
          </a:pPr>
          <a:r>
            <a:rPr lang="zh-TW" altLang="en-US" sz="2400" b="1" kern="1200"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400" kern="1200" dirty="0"/>
        </a:p>
      </dsp:txBody>
      <dsp:txXfrm>
        <a:off x="374274" y="1680829"/>
        <a:ext cx="8075863" cy="799138"/>
      </dsp:txXfrm>
    </dsp:sp>
    <dsp:sp modelId="{506904CF-0AE5-4F3C-9E8A-003E324F86C8}">
      <dsp:nvSpPr>
        <dsp:cNvPr id="0" name=""/>
        <dsp:cNvSpPr/>
      </dsp:nvSpPr>
      <dsp:spPr>
        <a:xfrm>
          <a:off x="0" y="3178804"/>
          <a:ext cx="8496944"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383320" y="3005748"/>
          <a:ext cx="809034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815" tIns="0" rIns="224815" bIns="0" numCol="1" spcCol="1270" anchor="ctr" anchorCtr="0">
          <a:noAutofit/>
        </a:bodyPr>
        <a:lstStyle/>
        <a:p>
          <a:pPr lvl="0" algn="l" defTabSz="1155700">
            <a:lnSpc>
              <a:spcPct val="90000"/>
            </a:lnSpc>
            <a:spcBef>
              <a:spcPct val="0"/>
            </a:spcBef>
            <a:spcAft>
              <a:spcPct val="35000"/>
            </a:spcAft>
          </a:pPr>
          <a:r>
            <a:rPr lang="zh-TW" altLang="en-US" sz="2600" b="1" kern="1200" dirty="0">
              <a:effectLst/>
              <a:latin typeface="微軟正黑體" panose="020B0604030504040204" pitchFamily="34" charset="-120"/>
              <a:ea typeface="微軟正黑體" panose="020B0604030504040204" pitchFamily="34" charset="-120"/>
              <a:cs typeface="Times New Roman"/>
            </a:rPr>
            <a:t>違規</a:t>
          </a:r>
          <a:r>
            <a:rPr lang="en-US" altLang="zh-TW" sz="2600" b="1" kern="1200" dirty="0">
              <a:effectLst/>
              <a:latin typeface="微軟正黑體" panose="020B0604030504040204" pitchFamily="34" charset="-120"/>
              <a:ea typeface="微軟正黑體" panose="020B0604030504040204" pitchFamily="34" charset="-120"/>
              <a:cs typeface="Times New Roman"/>
            </a:rPr>
            <a:t>1</a:t>
          </a:r>
          <a:r>
            <a:rPr lang="zh-TW" altLang="en-US" sz="26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600" b="1" kern="1200" dirty="0">
            <a:latin typeface="微軟正黑體" panose="020B0604030504040204" pitchFamily="34" charset="-120"/>
            <a:ea typeface="微軟正黑體" panose="020B0604030504040204" pitchFamily="34" charset="-120"/>
          </a:endParaRPr>
        </a:p>
      </dsp:txBody>
      <dsp:txXfrm>
        <a:off x="426551" y="3048979"/>
        <a:ext cx="8003881" cy="799138"/>
      </dsp:txXfrm>
    </dsp:sp>
    <dsp:sp modelId="{386837D7-2DF2-497F-B997-BD9C8D00ACB9}">
      <dsp:nvSpPr>
        <dsp:cNvPr id="0" name=""/>
        <dsp:cNvSpPr/>
      </dsp:nvSpPr>
      <dsp:spPr>
        <a:xfrm>
          <a:off x="0" y="4539604"/>
          <a:ext cx="8496944"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576063" y="4373908"/>
          <a:ext cx="5947860"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815" tIns="0" rIns="224815" bIns="0" numCol="1" spcCol="1270" anchor="ctr" anchorCtr="0">
          <a:noAutofit/>
        </a:bodyPr>
        <a:lstStyle/>
        <a:p>
          <a:pPr lvl="0" algn="l" defTabSz="1155700">
            <a:lnSpc>
              <a:spcPct val="90000"/>
            </a:lnSpc>
            <a:spcBef>
              <a:spcPct val="0"/>
            </a:spcBef>
            <a:spcAft>
              <a:spcPct val="35000"/>
            </a:spcAft>
          </a:pPr>
          <a:r>
            <a:rPr lang="zh-TW" altLang="en-US" sz="2600" b="1" i="0" kern="1200" dirty="0">
              <a:latin typeface="微軟正黑體" panose="020B0604030504040204" pitchFamily="34" charset="-120"/>
              <a:ea typeface="微軟正黑體" panose="020B0604030504040204" pitchFamily="34" charset="-120"/>
            </a:rPr>
            <a:t>等級為標準參照，標示為常模參照</a:t>
          </a:r>
          <a:endParaRPr lang="zh-TW" altLang="en-US" sz="2600" kern="1200" dirty="0">
            <a:latin typeface="微軟正黑體" panose="020B0604030504040204" pitchFamily="34" charset="-120"/>
            <a:ea typeface="微軟正黑體" panose="020B0604030504040204" pitchFamily="34" charset="-120"/>
          </a:endParaRPr>
        </a:p>
      </dsp:txBody>
      <dsp:txXfrm>
        <a:off x="619294" y="4417139"/>
        <a:ext cx="5861398" cy="7991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761844"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1869852" y="2799327"/>
        <a:ext cx="88301" cy="88301"/>
      </dsp:txXfrm>
    </dsp:sp>
    <dsp:sp modelId="{D4F9D83C-9DCD-4181-B117-CB9FA91F3AE2}">
      <dsp:nvSpPr>
        <dsp:cNvPr id="0" name=""/>
        <dsp:cNvSpPr/>
      </dsp:nvSpPr>
      <dsp:spPr>
        <a:xfrm>
          <a:off x="1761844"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884028" y="2523566"/>
        <a:ext cx="59950" cy="59950"/>
      </dsp:txXfrm>
    </dsp:sp>
    <dsp:sp modelId="{47FEE023-1A1D-4B85-A59B-6C1A2EA20C15}">
      <dsp:nvSpPr>
        <dsp:cNvPr id="0" name=""/>
        <dsp:cNvSpPr/>
      </dsp:nvSpPr>
      <dsp:spPr>
        <a:xfrm>
          <a:off x="1761844"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897631" y="2247233"/>
        <a:ext cx="32743" cy="32743"/>
      </dsp:txXfrm>
    </dsp:sp>
    <dsp:sp modelId="{4B763022-987E-4813-B217-C6DBC14CE2C6}">
      <dsp:nvSpPr>
        <dsp:cNvPr id="0" name=""/>
        <dsp:cNvSpPr/>
      </dsp:nvSpPr>
      <dsp:spPr>
        <a:xfrm>
          <a:off x="1761844"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906395" y="1966061"/>
        <a:ext cx="15215" cy="15215"/>
      </dsp:txXfrm>
    </dsp:sp>
    <dsp:sp modelId="{1E5A2185-BA0C-4F91-AA10-F6CB1B0156FC}">
      <dsp:nvSpPr>
        <dsp:cNvPr id="0" name=""/>
        <dsp:cNvSpPr/>
      </dsp:nvSpPr>
      <dsp:spPr>
        <a:xfrm>
          <a:off x="1761844"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897631" y="1667360"/>
        <a:ext cx="32743" cy="32743"/>
      </dsp:txXfrm>
    </dsp:sp>
    <dsp:sp modelId="{95FB0B6A-82E2-49A0-84C8-EF6168BE495D}">
      <dsp:nvSpPr>
        <dsp:cNvPr id="0" name=""/>
        <dsp:cNvSpPr/>
      </dsp:nvSpPr>
      <dsp:spPr>
        <a:xfrm>
          <a:off x="1761844"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884028" y="1363820"/>
        <a:ext cx="59950" cy="59950"/>
      </dsp:txXfrm>
    </dsp:sp>
    <dsp:sp modelId="{4DCC8F3E-F709-4B42-99CB-9E754E86A040}">
      <dsp:nvSpPr>
        <dsp:cNvPr id="0" name=""/>
        <dsp:cNvSpPr/>
      </dsp:nvSpPr>
      <dsp:spPr>
        <a:xfrm>
          <a:off x="1761844"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1869852" y="1059708"/>
        <a:ext cx="88301" cy="88301"/>
      </dsp:txXfrm>
    </dsp:sp>
    <dsp:sp modelId="{D2007AEC-647D-47B0-B4C8-FF0881230684}">
      <dsp:nvSpPr>
        <dsp:cNvPr id="0" name=""/>
        <dsp:cNvSpPr/>
      </dsp:nvSpPr>
      <dsp:spPr>
        <a:xfrm rot="16200000">
          <a:off x="-144793"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104617" y="1327992"/>
        <a:ext cx="2361218" cy="1291353"/>
      </dsp:txXfrm>
    </dsp:sp>
    <dsp:sp modelId="{C36D933B-DC2E-49DB-B383-FA9682E4DD3D}">
      <dsp:nvSpPr>
        <dsp:cNvPr id="0" name=""/>
        <dsp:cNvSpPr/>
      </dsp:nvSpPr>
      <dsp:spPr>
        <a:xfrm>
          <a:off x="2066162" y="2100"/>
          <a:ext cx="269176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zh-TW" altLang="en-US" sz="24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畢業資格（</a:t>
          </a:r>
          <a:r>
            <a:rPr kumimoji="1" lang="en-US" altLang="zh-TW" sz="24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2</a:t>
          </a:r>
          <a:r>
            <a:rPr kumimoji="1" lang="zh-TW" altLang="en-US" sz="24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分）</a:t>
          </a:r>
          <a:endParaRPr lang="zh-TW" altLang="en-US" sz="2400" kern="1200" baseline="0" dirty="0">
            <a:solidFill>
              <a:srgbClr val="FF0000"/>
            </a:solidFill>
          </a:endParaRPr>
        </a:p>
      </dsp:txBody>
      <dsp:txXfrm>
        <a:off x="2066162" y="2100"/>
        <a:ext cx="2691763" cy="463898"/>
      </dsp:txXfrm>
    </dsp:sp>
    <dsp:sp modelId="{E7DD4E41-BC36-48D7-9C26-C49247D78B79}">
      <dsp:nvSpPr>
        <dsp:cNvPr id="0" name=""/>
        <dsp:cNvSpPr/>
      </dsp:nvSpPr>
      <dsp:spPr>
        <a:xfrm>
          <a:off x="2066162"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066162" y="581973"/>
        <a:ext cx="1912497" cy="463898"/>
      </dsp:txXfrm>
    </dsp:sp>
    <dsp:sp modelId="{A8CAA23B-DECC-4DE6-98E2-2C9D8BE5E59C}">
      <dsp:nvSpPr>
        <dsp:cNvPr id="0" name=""/>
        <dsp:cNvSpPr/>
      </dsp:nvSpPr>
      <dsp:spPr>
        <a:xfrm>
          <a:off x="2066162"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066162" y="1161846"/>
        <a:ext cx="1912497" cy="463898"/>
      </dsp:txXfrm>
    </dsp:sp>
    <dsp:sp modelId="{EE9A99F2-3E14-4D11-917F-B58A06B280AB}">
      <dsp:nvSpPr>
        <dsp:cNvPr id="0" name=""/>
        <dsp:cNvSpPr/>
      </dsp:nvSpPr>
      <dsp:spPr>
        <a:xfrm>
          <a:off x="2066162"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066162" y="1741719"/>
        <a:ext cx="1887893" cy="463898"/>
      </dsp:txXfrm>
    </dsp:sp>
    <dsp:sp modelId="{FE5079DA-EFC3-4922-A063-981745543C78}">
      <dsp:nvSpPr>
        <dsp:cNvPr id="0" name=""/>
        <dsp:cNvSpPr/>
      </dsp:nvSpPr>
      <dsp:spPr>
        <a:xfrm>
          <a:off x="2066162"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066162" y="2321592"/>
        <a:ext cx="1887893" cy="463898"/>
      </dsp:txXfrm>
    </dsp:sp>
    <dsp:sp modelId="{2024498F-F7CF-4062-9396-EF5F2D7129E6}">
      <dsp:nvSpPr>
        <dsp:cNvPr id="0" name=""/>
        <dsp:cNvSpPr/>
      </dsp:nvSpPr>
      <dsp:spPr>
        <a:xfrm>
          <a:off x="2066162"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066162" y="2901465"/>
        <a:ext cx="1912497" cy="463898"/>
      </dsp:txXfrm>
    </dsp:sp>
    <dsp:sp modelId="{4149323B-3026-48D2-9406-B1B2030D0A79}">
      <dsp:nvSpPr>
        <dsp:cNvPr id="0" name=""/>
        <dsp:cNvSpPr/>
      </dsp:nvSpPr>
      <dsp:spPr>
        <a:xfrm>
          <a:off x="2066162"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066162" y="3481338"/>
        <a:ext cx="1887893" cy="4638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76423" y="1997517"/>
          <a:ext cx="183807" cy="1795834"/>
        </a:xfrm>
        <a:custGeom>
          <a:avLst/>
          <a:gdLst/>
          <a:ahLst/>
          <a:cxnLst/>
          <a:rect l="0" t="0" r="0" b="0"/>
          <a:pathLst>
            <a:path>
              <a:moveTo>
                <a:pt x="0" y="0"/>
              </a:moveTo>
              <a:lnTo>
                <a:pt x="91903" y="0"/>
              </a:lnTo>
              <a:lnTo>
                <a:pt x="91903" y="1795834"/>
              </a:lnTo>
              <a:lnTo>
                <a:pt x="183807" y="179583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3196" y="2850304"/>
        <a:ext cx="90260" cy="90260"/>
      </dsp:txXfrm>
    </dsp:sp>
    <dsp:sp modelId="{D4F9D83C-9DCD-4181-B117-CB9FA91F3AE2}">
      <dsp:nvSpPr>
        <dsp:cNvPr id="0" name=""/>
        <dsp:cNvSpPr/>
      </dsp:nvSpPr>
      <dsp:spPr>
        <a:xfrm>
          <a:off x="2176423" y="1997517"/>
          <a:ext cx="183807" cy="1203458"/>
        </a:xfrm>
        <a:custGeom>
          <a:avLst/>
          <a:gdLst/>
          <a:ahLst/>
          <a:cxnLst/>
          <a:rect l="0" t="0" r="0" b="0"/>
          <a:pathLst>
            <a:path>
              <a:moveTo>
                <a:pt x="0" y="0"/>
              </a:moveTo>
              <a:lnTo>
                <a:pt x="91903" y="0"/>
              </a:lnTo>
              <a:lnTo>
                <a:pt x="91903" y="1203458"/>
              </a:lnTo>
              <a:lnTo>
                <a:pt x="183807" y="12034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37891" y="2568811"/>
        <a:ext cx="60870" cy="60870"/>
      </dsp:txXfrm>
    </dsp:sp>
    <dsp:sp modelId="{47FEE023-1A1D-4B85-A59B-6C1A2EA20C15}">
      <dsp:nvSpPr>
        <dsp:cNvPr id="0" name=""/>
        <dsp:cNvSpPr/>
      </dsp:nvSpPr>
      <dsp:spPr>
        <a:xfrm>
          <a:off x="2176423" y="1997517"/>
          <a:ext cx="183807" cy="611082"/>
        </a:xfrm>
        <a:custGeom>
          <a:avLst/>
          <a:gdLst/>
          <a:ahLst/>
          <a:cxnLst/>
          <a:rect l="0" t="0" r="0" b="0"/>
          <a:pathLst>
            <a:path>
              <a:moveTo>
                <a:pt x="0" y="0"/>
              </a:moveTo>
              <a:lnTo>
                <a:pt x="91903" y="0"/>
              </a:lnTo>
              <a:lnTo>
                <a:pt x="91903" y="611082"/>
              </a:lnTo>
              <a:lnTo>
                <a:pt x="183807" y="61108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2374" y="2287105"/>
        <a:ext cx="31906" cy="31906"/>
      </dsp:txXfrm>
    </dsp:sp>
    <dsp:sp modelId="{4B763022-987E-4813-B217-C6DBC14CE2C6}">
      <dsp:nvSpPr>
        <dsp:cNvPr id="0" name=""/>
        <dsp:cNvSpPr/>
      </dsp:nvSpPr>
      <dsp:spPr>
        <a:xfrm>
          <a:off x="2176423" y="1951797"/>
          <a:ext cx="183807" cy="91440"/>
        </a:xfrm>
        <a:custGeom>
          <a:avLst/>
          <a:gdLst/>
          <a:ahLst/>
          <a:cxnLst/>
          <a:rect l="0" t="0" r="0" b="0"/>
          <a:pathLst>
            <a:path>
              <a:moveTo>
                <a:pt x="0" y="45720"/>
              </a:moveTo>
              <a:lnTo>
                <a:pt x="91903" y="45720"/>
              </a:lnTo>
              <a:lnTo>
                <a:pt x="91903" y="64426"/>
              </a:lnTo>
              <a:lnTo>
                <a:pt x="183807" y="644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3708" y="1992898"/>
        <a:ext cx="9237" cy="9237"/>
      </dsp:txXfrm>
    </dsp:sp>
    <dsp:sp modelId="{1E5A2185-BA0C-4F91-AA10-F6CB1B0156FC}">
      <dsp:nvSpPr>
        <dsp:cNvPr id="0" name=""/>
        <dsp:cNvSpPr/>
      </dsp:nvSpPr>
      <dsp:spPr>
        <a:xfrm>
          <a:off x="2176423" y="1423848"/>
          <a:ext cx="183807" cy="573669"/>
        </a:xfrm>
        <a:custGeom>
          <a:avLst/>
          <a:gdLst/>
          <a:ahLst/>
          <a:cxnLst/>
          <a:rect l="0" t="0" r="0" b="0"/>
          <a:pathLst>
            <a:path>
              <a:moveTo>
                <a:pt x="0" y="573669"/>
              </a:moveTo>
              <a:lnTo>
                <a:pt x="91903" y="573669"/>
              </a:lnTo>
              <a:lnTo>
                <a:pt x="91903" y="0"/>
              </a:lnTo>
              <a:lnTo>
                <a:pt x="18380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3267" y="1695622"/>
        <a:ext cx="30119" cy="30119"/>
      </dsp:txXfrm>
    </dsp:sp>
    <dsp:sp modelId="{95FB0B6A-82E2-49A0-84C8-EF6168BE495D}">
      <dsp:nvSpPr>
        <dsp:cNvPr id="0" name=""/>
        <dsp:cNvSpPr/>
      </dsp:nvSpPr>
      <dsp:spPr>
        <a:xfrm>
          <a:off x="2176423" y="831472"/>
          <a:ext cx="183807" cy="1166045"/>
        </a:xfrm>
        <a:custGeom>
          <a:avLst/>
          <a:gdLst/>
          <a:ahLst/>
          <a:cxnLst/>
          <a:rect l="0" t="0" r="0" b="0"/>
          <a:pathLst>
            <a:path>
              <a:moveTo>
                <a:pt x="0" y="1166045"/>
              </a:moveTo>
              <a:lnTo>
                <a:pt x="91903" y="1166045"/>
              </a:lnTo>
              <a:lnTo>
                <a:pt x="91903" y="0"/>
              </a:lnTo>
              <a:lnTo>
                <a:pt x="18380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38816" y="1384983"/>
        <a:ext cx="59022" cy="59022"/>
      </dsp:txXfrm>
    </dsp:sp>
    <dsp:sp modelId="{4DCC8F3E-F709-4B42-99CB-9E754E86A040}">
      <dsp:nvSpPr>
        <dsp:cNvPr id="0" name=""/>
        <dsp:cNvSpPr/>
      </dsp:nvSpPr>
      <dsp:spPr>
        <a:xfrm>
          <a:off x="2176423" y="239096"/>
          <a:ext cx="183807" cy="1758421"/>
        </a:xfrm>
        <a:custGeom>
          <a:avLst/>
          <a:gdLst/>
          <a:ahLst/>
          <a:cxnLst/>
          <a:rect l="0" t="0" r="0" b="0"/>
          <a:pathLst>
            <a:path>
              <a:moveTo>
                <a:pt x="0" y="1758421"/>
              </a:moveTo>
              <a:lnTo>
                <a:pt x="91903" y="1758421"/>
              </a:lnTo>
              <a:lnTo>
                <a:pt x="91903" y="0"/>
              </a:lnTo>
              <a:lnTo>
                <a:pt x="18380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4127" y="1074106"/>
        <a:ext cx="88400" cy="88400"/>
      </dsp:txXfrm>
    </dsp:sp>
    <dsp:sp modelId="{D2007AEC-647D-47B0-B4C8-FF0881230684}">
      <dsp:nvSpPr>
        <dsp:cNvPr id="0" name=""/>
        <dsp:cNvSpPr/>
      </dsp:nvSpPr>
      <dsp:spPr>
        <a:xfrm rot="16200000">
          <a:off x="228675" y="1296876"/>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69717" y="1337918"/>
        <a:ext cx="2412130" cy="1319197"/>
      </dsp:txXfrm>
    </dsp:sp>
    <dsp:sp modelId="{C36D933B-DC2E-49DB-B383-FA9682E4DD3D}">
      <dsp:nvSpPr>
        <dsp:cNvPr id="0" name=""/>
        <dsp:cNvSpPr/>
      </dsp:nvSpPr>
      <dsp:spPr>
        <a:xfrm>
          <a:off x="2360230"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400" kern="1200" dirty="0"/>
        </a:p>
      </dsp:txBody>
      <dsp:txXfrm>
        <a:off x="2360230" y="2146"/>
        <a:ext cx="1953733" cy="473900"/>
      </dsp:txXfrm>
    </dsp:sp>
    <dsp:sp modelId="{E7DD4E41-BC36-48D7-9C26-C49247D78B79}">
      <dsp:nvSpPr>
        <dsp:cNvPr id="0" name=""/>
        <dsp:cNvSpPr/>
      </dsp:nvSpPr>
      <dsp:spPr>
        <a:xfrm>
          <a:off x="2360230" y="594521"/>
          <a:ext cx="2320291"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志願序（</a:t>
          </a:r>
          <a:r>
            <a:rPr kumimoji="1" lang="en-US" altLang="zh-TW"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7</a:t>
          </a: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分）</a:t>
          </a:r>
          <a:endParaRPr lang="zh-TW" altLang="en-US" sz="2200" kern="1200" baseline="0" dirty="0">
            <a:solidFill>
              <a:srgbClr val="FF0000"/>
            </a:solidFill>
          </a:endParaRPr>
        </a:p>
      </dsp:txBody>
      <dsp:txXfrm>
        <a:off x="2360230" y="594521"/>
        <a:ext cx="2320291" cy="473900"/>
      </dsp:txXfrm>
    </dsp:sp>
    <dsp:sp modelId="{A8CAA23B-DECC-4DE6-98E2-2C9D8BE5E59C}">
      <dsp:nvSpPr>
        <dsp:cNvPr id="0" name=""/>
        <dsp:cNvSpPr/>
      </dsp:nvSpPr>
      <dsp:spPr>
        <a:xfrm>
          <a:off x="2360230"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360230" y="1186897"/>
        <a:ext cx="1953733" cy="473900"/>
      </dsp:txXfrm>
    </dsp:sp>
    <dsp:sp modelId="{EE9A99F2-3E14-4D11-917F-B58A06B280AB}">
      <dsp:nvSpPr>
        <dsp:cNvPr id="0" name=""/>
        <dsp:cNvSpPr/>
      </dsp:nvSpPr>
      <dsp:spPr>
        <a:xfrm>
          <a:off x="2360230"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360230" y="1779273"/>
        <a:ext cx="1928599" cy="473900"/>
      </dsp:txXfrm>
    </dsp:sp>
    <dsp:sp modelId="{FE5079DA-EFC3-4922-A063-981745543C78}">
      <dsp:nvSpPr>
        <dsp:cNvPr id="0" name=""/>
        <dsp:cNvSpPr/>
      </dsp:nvSpPr>
      <dsp:spPr>
        <a:xfrm>
          <a:off x="2360230"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360230" y="2371649"/>
        <a:ext cx="1928599" cy="473900"/>
      </dsp:txXfrm>
    </dsp:sp>
    <dsp:sp modelId="{2024498F-F7CF-4062-9396-EF5F2D7129E6}">
      <dsp:nvSpPr>
        <dsp:cNvPr id="0" name=""/>
        <dsp:cNvSpPr/>
      </dsp:nvSpPr>
      <dsp:spPr>
        <a:xfrm>
          <a:off x="2360230"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360230" y="2964025"/>
        <a:ext cx="1953733" cy="473900"/>
      </dsp:txXfrm>
    </dsp:sp>
    <dsp:sp modelId="{4149323B-3026-48D2-9406-B1B2030D0A79}">
      <dsp:nvSpPr>
        <dsp:cNvPr id="0" name=""/>
        <dsp:cNvSpPr/>
      </dsp:nvSpPr>
      <dsp:spPr>
        <a:xfrm>
          <a:off x="2360230"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360230" y="3556401"/>
        <a:ext cx="1928599" cy="4739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45440" y="1872208"/>
          <a:ext cx="283209" cy="1652928"/>
        </a:xfrm>
        <a:custGeom>
          <a:avLst/>
          <a:gdLst/>
          <a:ahLst/>
          <a:cxnLst/>
          <a:rect l="0" t="0" r="0" b="0"/>
          <a:pathLst>
            <a:path>
              <a:moveTo>
                <a:pt x="0" y="0"/>
              </a:moveTo>
              <a:lnTo>
                <a:pt x="141604" y="0"/>
              </a:lnTo>
              <a:lnTo>
                <a:pt x="141604" y="1652928"/>
              </a:lnTo>
              <a:lnTo>
                <a:pt x="283209" y="165292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45119" y="2656746"/>
        <a:ext cx="83850" cy="83850"/>
      </dsp:txXfrm>
    </dsp:sp>
    <dsp:sp modelId="{D4F9D83C-9DCD-4181-B117-CB9FA91F3AE2}">
      <dsp:nvSpPr>
        <dsp:cNvPr id="0" name=""/>
        <dsp:cNvSpPr/>
      </dsp:nvSpPr>
      <dsp:spPr>
        <a:xfrm>
          <a:off x="1945440" y="1872208"/>
          <a:ext cx="283209" cy="1113276"/>
        </a:xfrm>
        <a:custGeom>
          <a:avLst/>
          <a:gdLst/>
          <a:ahLst/>
          <a:cxnLst/>
          <a:rect l="0" t="0" r="0" b="0"/>
          <a:pathLst>
            <a:path>
              <a:moveTo>
                <a:pt x="0" y="0"/>
              </a:moveTo>
              <a:lnTo>
                <a:pt x="141604" y="0"/>
              </a:lnTo>
              <a:lnTo>
                <a:pt x="141604" y="1113276"/>
              </a:lnTo>
              <a:lnTo>
                <a:pt x="283209" y="11132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58326" y="2400127"/>
        <a:ext cx="57436" cy="57436"/>
      </dsp:txXfrm>
    </dsp:sp>
    <dsp:sp modelId="{47FEE023-1A1D-4B85-A59B-6C1A2EA20C15}">
      <dsp:nvSpPr>
        <dsp:cNvPr id="0" name=""/>
        <dsp:cNvSpPr/>
      </dsp:nvSpPr>
      <dsp:spPr>
        <a:xfrm>
          <a:off x="1945440" y="1872208"/>
          <a:ext cx="283209" cy="573624"/>
        </a:xfrm>
        <a:custGeom>
          <a:avLst/>
          <a:gdLst/>
          <a:ahLst/>
          <a:cxnLst/>
          <a:rect l="0" t="0" r="0" b="0"/>
          <a:pathLst>
            <a:path>
              <a:moveTo>
                <a:pt x="0" y="0"/>
              </a:moveTo>
              <a:lnTo>
                <a:pt x="141604" y="0"/>
              </a:lnTo>
              <a:lnTo>
                <a:pt x="141604" y="573624"/>
              </a:lnTo>
              <a:lnTo>
                <a:pt x="283209" y="57362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71051" y="2143026"/>
        <a:ext cx="31986" cy="31986"/>
      </dsp:txXfrm>
    </dsp:sp>
    <dsp:sp modelId="{4B763022-987E-4813-B217-C6DBC14CE2C6}">
      <dsp:nvSpPr>
        <dsp:cNvPr id="0" name=""/>
        <dsp:cNvSpPr/>
      </dsp:nvSpPr>
      <dsp:spPr>
        <a:xfrm>
          <a:off x="1945440" y="1826488"/>
          <a:ext cx="283209" cy="91440"/>
        </a:xfrm>
        <a:custGeom>
          <a:avLst/>
          <a:gdLst/>
          <a:ahLst/>
          <a:cxnLst/>
          <a:rect l="0" t="0" r="0" b="0"/>
          <a:pathLst>
            <a:path>
              <a:moveTo>
                <a:pt x="0" y="45720"/>
              </a:moveTo>
              <a:lnTo>
                <a:pt x="141604" y="45720"/>
              </a:lnTo>
              <a:lnTo>
                <a:pt x="141604" y="79692"/>
              </a:lnTo>
              <a:lnTo>
                <a:pt x="283209" y="7969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79913" y="1865077"/>
        <a:ext cx="14261" cy="14261"/>
      </dsp:txXfrm>
    </dsp:sp>
    <dsp:sp modelId="{1E5A2185-BA0C-4F91-AA10-F6CB1B0156FC}">
      <dsp:nvSpPr>
        <dsp:cNvPr id="0" name=""/>
        <dsp:cNvSpPr/>
      </dsp:nvSpPr>
      <dsp:spPr>
        <a:xfrm>
          <a:off x="1945440" y="1332555"/>
          <a:ext cx="283209" cy="539652"/>
        </a:xfrm>
        <a:custGeom>
          <a:avLst/>
          <a:gdLst/>
          <a:ahLst/>
          <a:cxnLst/>
          <a:rect l="0" t="0" r="0" b="0"/>
          <a:pathLst>
            <a:path>
              <a:moveTo>
                <a:pt x="0" y="539652"/>
              </a:moveTo>
              <a:lnTo>
                <a:pt x="141604" y="539652"/>
              </a:lnTo>
              <a:lnTo>
                <a:pt x="141604" y="0"/>
              </a:lnTo>
              <a:lnTo>
                <a:pt x="28320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71808" y="1587145"/>
        <a:ext cx="30472" cy="30472"/>
      </dsp:txXfrm>
    </dsp:sp>
    <dsp:sp modelId="{95FB0B6A-82E2-49A0-84C8-EF6168BE495D}">
      <dsp:nvSpPr>
        <dsp:cNvPr id="0" name=""/>
        <dsp:cNvSpPr/>
      </dsp:nvSpPr>
      <dsp:spPr>
        <a:xfrm>
          <a:off x="1945440" y="758931"/>
          <a:ext cx="283209" cy="1113276"/>
        </a:xfrm>
        <a:custGeom>
          <a:avLst/>
          <a:gdLst/>
          <a:ahLst/>
          <a:cxnLst/>
          <a:rect l="0" t="0" r="0" b="0"/>
          <a:pathLst>
            <a:path>
              <a:moveTo>
                <a:pt x="0" y="1113276"/>
              </a:moveTo>
              <a:lnTo>
                <a:pt x="141604" y="1113276"/>
              </a:lnTo>
              <a:lnTo>
                <a:pt x="141604" y="0"/>
              </a:lnTo>
              <a:lnTo>
                <a:pt x="28320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58326" y="1286851"/>
        <a:ext cx="57436" cy="57436"/>
      </dsp:txXfrm>
    </dsp:sp>
    <dsp:sp modelId="{4DCC8F3E-F709-4B42-99CB-9E754E86A040}">
      <dsp:nvSpPr>
        <dsp:cNvPr id="0" name=""/>
        <dsp:cNvSpPr/>
      </dsp:nvSpPr>
      <dsp:spPr>
        <a:xfrm>
          <a:off x="1945440" y="219279"/>
          <a:ext cx="283209" cy="1652928"/>
        </a:xfrm>
        <a:custGeom>
          <a:avLst/>
          <a:gdLst/>
          <a:ahLst/>
          <a:cxnLst/>
          <a:rect l="0" t="0" r="0" b="0"/>
          <a:pathLst>
            <a:path>
              <a:moveTo>
                <a:pt x="0" y="1652928"/>
              </a:moveTo>
              <a:lnTo>
                <a:pt x="141604" y="1652928"/>
              </a:lnTo>
              <a:lnTo>
                <a:pt x="141604" y="0"/>
              </a:lnTo>
              <a:lnTo>
                <a:pt x="28320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45119" y="1003818"/>
        <a:ext cx="83850" cy="83850"/>
      </dsp:txXfrm>
    </dsp:sp>
    <dsp:sp modelId="{D2007AEC-647D-47B0-B4C8-FF0881230684}">
      <dsp:nvSpPr>
        <dsp:cNvPr id="0" name=""/>
        <dsp:cNvSpPr/>
      </dsp:nvSpPr>
      <dsp:spPr>
        <a:xfrm rot="16200000">
          <a:off x="171049" y="1233927"/>
          <a:ext cx="2272219" cy="127656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08438" y="1271316"/>
        <a:ext cx="2197441" cy="1201783"/>
      </dsp:txXfrm>
    </dsp:sp>
    <dsp:sp modelId="{C36D933B-DC2E-49DB-B383-FA9682E4DD3D}">
      <dsp:nvSpPr>
        <dsp:cNvPr id="0" name=""/>
        <dsp:cNvSpPr/>
      </dsp:nvSpPr>
      <dsp:spPr>
        <a:xfrm>
          <a:off x="2228649" y="3418"/>
          <a:ext cx="1779843" cy="43172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zh-TW" altLang="en-US" sz="1400" b="1" i="0" u="none" strike="noStrike" kern="1200" cap="none" normalizeH="0" baseline="0" dirty="0" smtClean="0">
              <a:ln/>
              <a:effectLst/>
              <a:latin typeface="微軟正黑體" panose="020B0604030504040204" pitchFamily="34" charset="-120"/>
              <a:ea typeface="微軟正黑體" panose="020B0604030504040204" pitchFamily="34" charset="-120"/>
            </a:rPr>
            <a:t>畢業資格（</a:t>
          </a:r>
          <a:r>
            <a:rPr kumimoji="1" lang="en-US" altLang="zh-TW" sz="1400" b="1" i="0" u="none" strike="noStrike" kern="1200" cap="none" normalizeH="0" baseline="0" dirty="0" smtClean="0">
              <a:ln/>
              <a:effectLst/>
              <a:latin typeface="微軟正黑體" panose="020B0604030504040204" pitchFamily="34" charset="-120"/>
              <a:ea typeface="微軟正黑體" panose="020B0604030504040204" pitchFamily="34" charset="-120"/>
            </a:rPr>
            <a:t>2</a:t>
          </a:r>
          <a:r>
            <a:rPr kumimoji="1" lang="zh-TW" altLang="en-US" sz="1400" b="1" i="0" u="none" strike="noStrike" kern="1200" cap="none" normalizeH="0" baseline="0" dirty="0" smtClean="0">
              <a:ln/>
              <a:effectLst/>
              <a:latin typeface="微軟正黑體" panose="020B0604030504040204" pitchFamily="34" charset="-120"/>
              <a:ea typeface="微軟正黑體" panose="020B0604030504040204" pitchFamily="34" charset="-120"/>
            </a:rPr>
            <a:t>分）</a:t>
          </a:r>
          <a:endParaRPr lang="zh-TW" altLang="en-US" sz="1400" kern="1200" dirty="0"/>
        </a:p>
      </dsp:txBody>
      <dsp:txXfrm>
        <a:off x="2228649" y="3418"/>
        <a:ext cx="1779843" cy="431721"/>
      </dsp:txXfrm>
    </dsp:sp>
    <dsp:sp modelId="{E7DD4E41-BC36-48D7-9C26-C49247D78B79}">
      <dsp:nvSpPr>
        <dsp:cNvPr id="0" name=""/>
        <dsp:cNvSpPr/>
      </dsp:nvSpPr>
      <dsp:spPr>
        <a:xfrm>
          <a:off x="2228649" y="543070"/>
          <a:ext cx="1779843" cy="43172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228649" y="543070"/>
        <a:ext cx="1779843" cy="431721"/>
      </dsp:txXfrm>
    </dsp:sp>
    <dsp:sp modelId="{A8CAA23B-DECC-4DE6-98E2-2C9D8BE5E59C}">
      <dsp:nvSpPr>
        <dsp:cNvPr id="0" name=""/>
        <dsp:cNvSpPr/>
      </dsp:nvSpPr>
      <dsp:spPr>
        <a:xfrm>
          <a:off x="2228649" y="1082722"/>
          <a:ext cx="2571484" cy="49966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均衡學習（</a:t>
          </a:r>
          <a:r>
            <a:rPr kumimoji="1" lang="en-US" altLang="zh-TW"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9</a:t>
          </a: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200" kern="1200" baseline="0" dirty="0">
            <a:solidFill>
              <a:srgbClr val="FF0000"/>
            </a:solidFill>
          </a:endParaRPr>
        </a:p>
      </dsp:txBody>
      <dsp:txXfrm>
        <a:off x="2228649" y="1082722"/>
        <a:ext cx="2571484" cy="499665"/>
      </dsp:txXfrm>
    </dsp:sp>
    <dsp:sp modelId="{EE9A99F2-3E14-4D11-917F-B58A06B280AB}">
      <dsp:nvSpPr>
        <dsp:cNvPr id="0" name=""/>
        <dsp:cNvSpPr/>
      </dsp:nvSpPr>
      <dsp:spPr>
        <a:xfrm>
          <a:off x="2228649" y="1690319"/>
          <a:ext cx="1756946" cy="43172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228649" y="1690319"/>
        <a:ext cx="1756946" cy="431721"/>
      </dsp:txXfrm>
    </dsp:sp>
    <dsp:sp modelId="{FE5079DA-EFC3-4922-A063-981745543C78}">
      <dsp:nvSpPr>
        <dsp:cNvPr id="0" name=""/>
        <dsp:cNvSpPr/>
      </dsp:nvSpPr>
      <dsp:spPr>
        <a:xfrm>
          <a:off x="2228649" y="2229971"/>
          <a:ext cx="1756946" cy="43172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228649" y="2229971"/>
        <a:ext cx="1756946" cy="431721"/>
      </dsp:txXfrm>
    </dsp:sp>
    <dsp:sp modelId="{2024498F-F7CF-4062-9396-EF5F2D7129E6}">
      <dsp:nvSpPr>
        <dsp:cNvPr id="0" name=""/>
        <dsp:cNvSpPr/>
      </dsp:nvSpPr>
      <dsp:spPr>
        <a:xfrm>
          <a:off x="2228649" y="2769623"/>
          <a:ext cx="1779843" cy="43172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228649" y="2769623"/>
        <a:ext cx="1779843" cy="431721"/>
      </dsp:txXfrm>
    </dsp:sp>
    <dsp:sp modelId="{4149323B-3026-48D2-9406-B1B2030D0A79}">
      <dsp:nvSpPr>
        <dsp:cNvPr id="0" name=""/>
        <dsp:cNvSpPr/>
      </dsp:nvSpPr>
      <dsp:spPr>
        <a:xfrm>
          <a:off x="2228649" y="3309275"/>
          <a:ext cx="1756946" cy="43172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228649" y="3309275"/>
        <a:ext cx="1756946" cy="4317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374521" y="2016221"/>
          <a:ext cx="91440" cy="1712810"/>
        </a:xfrm>
        <a:custGeom>
          <a:avLst/>
          <a:gdLst/>
          <a:ahLst/>
          <a:cxnLst/>
          <a:rect l="0" t="0" r="0" b="0"/>
          <a:pathLst>
            <a:path>
              <a:moveTo>
                <a:pt x="45720" y="0"/>
              </a:moveTo>
              <a:lnTo>
                <a:pt x="76327" y="0"/>
              </a:lnTo>
              <a:lnTo>
                <a:pt x="76327" y="1712810"/>
              </a:lnTo>
              <a:lnTo>
                <a:pt x="106935" y="171281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1377393" y="2829779"/>
        <a:ext cx="85695" cy="85695"/>
      </dsp:txXfrm>
    </dsp:sp>
    <dsp:sp modelId="{D4F9D83C-9DCD-4181-B117-CB9FA91F3AE2}">
      <dsp:nvSpPr>
        <dsp:cNvPr id="0" name=""/>
        <dsp:cNvSpPr/>
      </dsp:nvSpPr>
      <dsp:spPr>
        <a:xfrm>
          <a:off x="1374521" y="2016221"/>
          <a:ext cx="91440" cy="1142024"/>
        </a:xfrm>
        <a:custGeom>
          <a:avLst/>
          <a:gdLst/>
          <a:ahLst/>
          <a:cxnLst/>
          <a:rect l="0" t="0" r="0" b="0"/>
          <a:pathLst>
            <a:path>
              <a:moveTo>
                <a:pt x="45720" y="0"/>
              </a:moveTo>
              <a:lnTo>
                <a:pt x="76327" y="0"/>
              </a:lnTo>
              <a:lnTo>
                <a:pt x="76327" y="1142024"/>
              </a:lnTo>
              <a:lnTo>
                <a:pt x="106935" y="114202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391649" y="2558642"/>
        <a:ext cx="57183" cy="57183"/>
      </dsp:txXfrm>
    </dsp:sp>
    <dsp:sp modelId="{47FEE023-1A1D-4B85-A59B-6C1A2EA20C15}">
      <dsp:nvSpPr>
        <dsp:cNvPr id="0" name=""/>
        <dsp:cNvSpPr/>
      </dsp:nvSpPr>
      <dsp:spPr>
        <a:xfrm>
          <a:off x="1374521" y="2016221"/>
          <a:ext cx="91440" cy="571239"/>
        </a:xfrm>
        <a:custGeom>
          <a:avLst/>
          <a:gdLst/>
          <a:ahLst/>
          <a:cxnLst/>
          <a:rect l="0" t="0" r="0" b="0"/>
          <a:pathLst>
            <a:path>
              <a:moveTo>
                <a:pt x="45720" y="0"/>
              </a:moveTo>
              <a:lnTo>
                <a:pt x="76327" y="0"/>
              </a:lnTo>
              <a:lnTo>
                <a:pt x="76327" y="571239"/>
              </a:lnTo>
              <a:lnTo>
                <a:pt x="106935" y="5712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405878" y="2287478"/>
        <a:ext cx="28725" cy="28725"/>
      </dsp:txXfrm>
    </dsp:sp>
    <dsp:sp modelId="{4B763022-987E-4813-B217-C6DBC14CE2C6}">
      <dsp:nvSpPr>
        <dsp:cNvPr id="0" name=""/>
        <dsp:cNvSpPr/>
      </dsp:nvSpPr>
      <dsp:spPr>
        <a:xfrm>
          <a:off x="1374521" y="1934499"/>
          <a:ext cx="91440" cy="91440"/>
        </a:xfrm>
        <a:custGeom>
          <a:avLst/>
          <a:gdLst/>
          <a:ahLst/>
          <a:cxnLst/>
          <a:rect l="0" t="0" r="0" b="0"/>
          <a:pathLst>
            <a:path>
              <a:moveTo>
                <a:pt x="45720" y="81721"/>
              </a:moveTo>
              <a:lnTo>
                <a:pt x="76327" y="81721"/>
              </a:lnTo>
              <a:lnTo>
                <a:pt x="76327" y="45720"/>
              </a:lnTo>
              <a:lnTo>
                <a:pt x="106935"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418465" y="1978444"/>
        <a:ext cx="3550" cy="3550"/>
      </dsp:txXfrm>
    </dsp:sp>
    <dsp:sp modelId="{1E5A2185-BA0C-4F91-AA10-F6CB1B0156FC}">
      <dsp:nvSpPr>
        <dsp:cNvPr id="0" name=""/>
        <dsp:cNvSpPr/>
      </dsp:nvSpPr>
      <dsp:spPr>
        <a:xfrm>
          <a:off x="1374521" y="1372979"/>
          <a:ext cx="91440" cy="643242"/>
        </a:xfrm>
        <a:custGeom>
          <a:avLst/>
          <a:gdLst/>
          <a:ahLst/>
          <a:cxnLst/>
          <a:rect l="0" t="0" r="0" b="0"/>
          <a:pathLst>
            <a:path>
              <a:moveTo>
                <a:pt x="45720" y="643242"/>
              </a:moveTo>
              <a:lnTo>
                <a:pt x="76327" y="643242"/>
              </a:lnTo>
              <a:lnTo>
                <a:pt x="76327" y="0"/>
              </a:lnTo>
              <a:lnTo>
                <a:pt x="106935"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404087" y="1678446"/>
        <a:ext cx="32307" cy="32307"/>
      </dsp:txXfrm>
    </dsp:sp>
    <dsp:sp modelId="{95FB0B6A-82E2-49A0-84C8-EF6168BE495D}">
      <dsp:nvSpPr>
        <dsp:cNvPr id="0" name=""/>
        <dsp:cNvSpPr/>
      </dsp:nvSpPr>
      <dsp:spPr>
        <a:xfrm>
          <a:off x="1374521" y="802193"/>
          <a:ext cx="91440" cy="1214028"/>
        </a:xfrm>
        <a:custGeom>
          <a:avLst/>
          <a:gdLst/>
          <a:ahLst/>
          <a:cxnLst/>
          <a:rect l="0" t="0" r="0" b="0"/>
          <a:pathLst>
            <a:path>
              <a:moveTo>
                <a:pt x="45720" y="1214028"/>
              </a:moveTo>
              <a:lnTo>
                <a:pt x="76327" y="1214028"/>
              </a:lnTo>
              <a:lnTo>
                <a:pt x="76327" y="0"/>
              </a:lnTo>
              <a:lnTo>
                <a:pt x="106935"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389852" y="1378818"/>
        <a:ext cx="60778" cy="60778"/>
      </dsp:txXfrm>
    </dsp:sp>
    <dsp:sp modelId="{4DCC8F3E-F709-4B42-99CB-9E754E86A040}">
      <dsp:nvSpPr>
        <dsp:cNvPr id="0" name=""/>
        <dsp:cNvSpPr/>
      </dsp:nvSpPr>
      <dsp:spPr>
        <a:xfrm>
          <a:off x="1374521" y="231407"/>
          <a:ext cx="91440" cy="1784813"/>
        </a:xfrm>
        <a:custGeom>
          <a:avLst/>
          <a:gdLst/>
          <a:ahLst/>
          <a:cxnLst/>
          <a:rect l="0" t="0" r="0" b="0"/>
          <a:pathLst>
            <a:path>
              <a:moveTo>
                <a:pt x="45720" y="1784813"/>
              </a:moveTo>
              <a:lnTo>
                <a:pt x="76327" y="1784813"/>
              </a:lnTo>
              <a:lnTo>
                <a:pt x="76327" y="0"/>
              </a:lnTo>
              <a:lnTo>
                <a:pt x="106935"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1375594" y="1079168"/>
        <a:ext cx="89293" cy="89293"/>
      </dsp:txXfrm>
    </dsp:sp>
    <dsp:sp modelId="{D2007AEC-647D-47B0-B4C8-FF0881230684}">
      <dsp:nvSpPr>
        <dsp:cNvPr id="0" name=""/>
        <dsp:cNvSpPr/>
      </dsp:nvSpPr>
      <dsp:spPr>
        <a:xfrm rot="16200000">
          <a:off x="-297378" y="1500256"/>
          <a:ext cx="2403308" cy="103193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267154" y="1530480"/>
        <a:ext cx="2342860" cy="971482"/>
      </dsp:txXfrm>
    </dsp:sp>
    <dsp:sp modelId="{C36D933B-DC2E-49DB-B383-FA9682E4DD3D}">
      <dsp:nvSpPr>
        <dsp:cNvPr id="0" name=""/>
        <dsp:cNvSpPr/>
      </dsp:nvSpPr>
      <dsp:spPr>
        <a:xfrm>
          <a:off x="1481457" y="3093"/>
          <a:ext cx="1882526" cy="45662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400" kern="1200" dirty="0"/>
        </a:p>
      </dsp:txBody>
      <dsp:txXfrm>
        <a:off x="1481457" y="3093"/>
        <a:ext cx="1882526" cy="456628"/>
      </dsp:txXfrm>
    </dsp:sp>
    <dsp:sp modelId="{E7DD4E41-BC36-48D7-9C26-C49247D78B79}">
      <dsp:nvSpPr>
        <dsp:cNvPr id="0" name=""/>
        <dsp:cNvSpPr/>
      </dsp:nvSpPr>
      <dsp:spPr>
        <a:xfrm>
          <a:off x="1481457" y="573879"/>
          <a:ext cx="1882526" cy="45662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zh-TW" altLang="en-US" sz="14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4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4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400" kern="1200" dirty="0"/>
        </a:p>
      </dsp:txBody>
      <dsp:txXfrm>
        <a:off x="1481457" y="573879"/>
        <a:ext cx="1882526" cy="456628"/>
      </dsp:txXfrm>
    </dsp:sp>
    <dsp:sp modelId="{A8CAA23B-DECC-4DE6-98E2-2C9D8BE5E59C}">
      <dsp:nvSpPr>
        <dsp:cNvPr id="0" name=""/>
        <dsp:cNvSpPr/>
      </dsp:nvSpPr>
      <dsp:spPr>
        <a:xfrm>
          <a:off x="1481457" y="1144664"/>
          <a:ext cx="1882526" cy="45662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zh-TW" altLang="en-US" sz="14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4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4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400" kern="1200" dirty="0"/>
        </a:p>
      </dsp:txBody>
      <dsp:txXfrm>
        <a:off x="1481457" y="1144664"/>
        <a:ext cx="1882526" cy="456628"/>
      </dsp:txXfrm>
    </dsp:sp>
    <dsp:sp modelId="{EE9A99F2-3E14-4D11-917F-B58A06B280AB}">
      <dsp:nvSpPr>
        <dsp:cNvPr id="0" name=""/>
        <dsp:cNvSpPr/>
      </dsp:nvSpPr>
      <dsp:spPr>
        <a:xfrm>
          <a:off x="1481457" y="1715450"/>
          <a:ext cx="2689045" cy="52953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zh-TW" altLang="en-US" sz="20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多元學習表現（</a:t>
          </a:r>
          <a:r>
            <a:rPr kumimoji="1" lang="en-US" altLang="zh-TW" sz="20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000" kern="1200" baseline="0" dirty="0">
            <a:solidFill>
              <a:srgbClr val="FF0000"/>
            </a:solidFill>
          </a:endParaRPr>
        </a:p>
      </dsp:txBody>
      <dsp:txXfrm>
        <a:off x="1481457" y="1715450"/>
        <a:ext cx="2689045" cy="529538"/>
      </dsp:txXfrm>
    </dsp:sp>
    <dsp:sp modelId="{FE5079DA-EFC3-4922-A063-981745543C78}">
      <dsp:nvSpPr>
        <dsp:cNvPr id="0" name=""/>
        <dsp:cNvSpPr/>
      </dsp:nvSpPr>
      <dsp:spPr>
        <a:xfrm>
          <a:off x="1481457" y="2359146"/>
          <a:ext cx="1858308" cy="45662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zh-TW" altLang="en-US" sz="14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4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4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400" kern="1200" dirty="0"/>
        </a:p>
      </dsp:txBody>
      <dsp:txXfrm>
        <a:off x="1481457" y="2359146"/>
        <a:ext cx="1858308" cy="456628"/>
      </dsp:txXfrm>
    </dsp:sp>
    <dsp:sp modelId="{2024498F-F7CF-4062-9396-EF5F2D7129E6}">
      <dsp:nvSpPr>
        <dsp:cNvPr id="0" name=""/>
        <dsp:cNvSpPr/>
      </dsp:nvSpPr>
      <dsp:spPr>
        <a:xfrm>
          <a:off x="1481457" y="2929932"/>
          <a:ext cx="1882526" cy="45662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zh-TW" altLang="en-US" sz="14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4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4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400" kern="1200" dirty="0"/>
        </a:p>
      </dsp:txBody>
      <dsp:txXfrm>
        <a:off x="1481457" y="2929932"/>
        <a:ext cx="1882526" cy="456628"/>
      </dsp:txXfrm>
    </dsp:sp>
    <dsp:sp modelId="{4149323B-3026-48D2-9406-B1B2030D0A79}">
      <dsp:nvSpPr>
        <dsp:cNvPr id="0" name=""/>
        <dsp:cNvSpPr/>
      </dsp:nvSpPr>
      <dsp:spPr>
        <a:xfrm>
          <a:off x="1481457" y="3500718"/>
          <a:ext cx="1858308" cy="45662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400" kern="1200" dirty="0"/>
        </a:p>
      </dsp:txBody>
      <dsp:txXfrm>
        <a:off x="1481457" y="3500718"/>
        <a:ext cx="1858308" cy="4566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731335" y="-590371"/>
          <a:ext cx="5472611"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zh-TW" altLang="en-US" sz="2200" b="1" u="none" kern="1200" baseline="0" dirty="0">
              <a:solidFill>
                <a:srgbClr val="FF0000"/>
              </a:solidFill>
              <a:latin typeface="微軟正黑體" pitchFamily="34" charset="-120"/>
              <a:ea typeface="微軟正黑體" pitchFamily="34" charset="-120"/>
              <a:cs typeface="+mn-cs"/>
            </a:rPr>
            <a:t>班級幹部</a:t>
          </a:r>
          <a:r>
            <a:rPr lang="zh-TW" altLang="en-US" sz="1800" b="1" u="none" kern="1200" dirty="0">
              <a:solidFill>
                <a:srgbClr val="000066"/>
              </a:solidFill>
              <a:latin typeface="微軟正黑體" pitchFamily="34" charset="-120"/>
              <a:ea typeface="微軟正黑體" pitchFamily="34" charset="-120"/>
              <a:cs typeface="+mn-cs"/>
            </a:rPr>
            <a:t>：擔任班級幹部任滿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a:t>
          </a:r>
          <a:r>
            <a:rPr lang="zh-TW" altLang="en-US" sz="2200" b="1" u="none" kern="1200" baseline="0" dirty="0">
              <a:solidFill>
                <a:srgbClr val="FF0000"/>
              </a:solidFill>
              <a:latin typeface="微軟正黑體" pitchFamily="34" charset="-120"/>
              <a:ea typeface="微軟正黑體" pitchFamily="34" charset="-120"/>
              <a:cs typeface="+mn-cs"/>
            </a:rPr>
            <a:t>得</a:t>
          </a:r>
          <a:r>
            <a:rPr lang="en-US" altLang="en-US" sz="2200" b="1" u="none" kern="1200" baseline="0" dirty="0">
              <a:solidFill>
                <a:srgbClr val="FF0000"/>
              </a:solidFill>
              <a:latin typeface="微軟正黑體" pitchFamily="34" charset="-120"/>
              <a:ea typeface="微軟正黑體" pitchFamily="34" charset="-120"/>
              <a:cs typeface="+mn-cs"/>
            </a:rPr>
            <a:t>3</a:t>
          </a:r>
          <a:r>
            <a:rPr lang="zh-TW" altLang="en-US" sz="2200" b="1" u="none" kern="1200" baseline="0" dirty="0">
              <a:solidFill>
                <a:srgbClr val="FF0000"/>
              </a:solidFill>
              <a:latin typeface="微軟正黑體" pitchFamily="34" charset="-120"/>
              <a:ea typeface="微軟正黑體" pitchFamily="34" charset="-120"/>
              <a:cs typeface="+mn-cs"/>
            </a:rPr>
            <a:t>分</a:t>
          </a:r>
          <a:r>
            <a:rPr lang="zh-TW" altLang="en-US" sz="1800" b="1" u="none" kern="1200" dirty="0">
              <a:solidFill>
                <a:srgbClr val="000066"/>
              </a:solidFill>
              <a:latin typeface="微軟正黑體" pitchFamily="34" charset="-120"/>
              <a:ea typeface="微軟正黑體" pitchFamily="34" charset="-120"/>
              <a:cs typeface="+mn-cs"/>
            </a:rPr>
            <a:t>。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altLang="en-US" sz="1900" b="1" u="none" kern="1200" dirty="0">
              <a:solidFill>
                <a:srgbClr val="000066"/>
              </a:solidFill>
              <a:latin typeface="微軟正黑體" pitchFamily="34" charset="-120"/>
              <a:ea typeface="微軟正黑體" pitchFamily="34" charset="-120"/>
              <a:cs typeface="+mn-cs"/>
            </a:rPr>
            <a:t>班級幹部之數量以</a:t>
          </a:r>
          <a:r>
            <a:rPr lang="en-US" altLang="en-US" sz="1900" b="1" u="none" kern="1200" dirty="0">
              <a:solidFill>
                <a:srgbClr val="000066"/>
              </a:solidFill>
              <a:latin typeface="微軟正黑體" pitchFamily="34" charset="-120"/>
              <a:ea typeface="微軟正黑體" pitchFamily="34" charset="-120"/>
              <a:cs typeface="+mn-cs"/>
            </a:rPr>
            <a:t>1</a:t>
          </a:r>
          <a:r>
            <a:rPr lang="zh-TW" altLang="en-US" sz="1900" b="1" u="none" kern="1200" dirty="0">
              <a:solidFill>
                <a:srgbClr val="000066"/>
              </a:solidFill>
              <a:latin typeface="微軟正黑體" pitchFamily="34" charset="-120"/>
              <a:ea typeface="微軟正黑體" pitchFamily="34" charset="-120"/>
              <a:cs typeface="+mn-cs"/>
            </a:rPr>
            <a:t>人服務</a:t>
          </a:r>
          <a:r>
            <a:rPr lang="en-US" altLang="en-US" sz="1900" b="1" u="none" kern="1200" dirty="0">
              <a:solidFill>
                <a:srgbClr val="000066"/>
              </a:solidFill>
              <a:latin typeface="微軟正黑體" pitchFamily="34" charset="-120"/>
              <a:ea typeface="微軟正黑體" pitchFamily="34" charset="-120"/>
              <a:cs typeface="+mn-cs"/>
            </a:rPr>
            <a:t>3</a:t>
          </a:r>
          <a:r>
            <a:rPr lang="zh-TW" altLang="en-US" sz="1900" b="1" u="none" kern="1200" dirty="0">
              <a:solidFill>
                <a:srgbClr val="000066"/>
              </a:solidFill>
              <a:latin typeface="微軟正黑體" pitchFamily="34" charset="-120"/>
              <a:ea typeface="微軟正黑體" pitchFamily="34" charset="-120"/>
              <a:cs typeface="+mn-cs"/>
            </a:rPr>
            <a:t>人之比例計算為原則，最多為</a:t>
          </a:r>
          <a:r>
            <a:rPr lang="en-US" altLang="zh-TW" sz="1900" b="1" u="none" kern="1200" dirty="0">
              <a:solidFill>
                <a:srgbClr val="333399"/>
              </a:solidFill>
              <a:latin typeface="微軟正黑體" pitchFamily="34" charset="-120"/>
              <a:ea typeface="微軟正黑體" pitchFamily="34" charset="-120"/>
              <a:cs typeface="+mn-cs"/>
            </a:rPr>
            <a:t>10</a:t>
          </a:r>
          <a:r>
            <a:rPr lang="zh-TW" altLang="en-US" sz="1900" b="1" u="none" kern="1200" dirty="0">
              <a:solidFill>
                <a:srgbClr val="000066"/>
              </a:solidFill>
              <a:latin typeface="微軟正黑體" pitchFamily="34" charset="-120"/>
              <a:ea typeface="微軟正黑體" pitchFamily="34" charset="-120"/>
              <a:cs typeface="+mn-cs"/>
            </a:rPr>
            <a:t>個幹部。</a:t>
          </a:r>
          <a:r>
            <a:rPr lang="zh-TW" altLang="en-US" sz="1900" b="1" u="none" kern="1200" dirty="0">
              <a:solidFill>
                <a:srgbClr val="FF0000"/>
              </a:solidFill>
              <a:latin typeface="微軟正黑體" pitchFamily="34" charset="-120"/>
              <a:ea typeface="微軟正黑體" pitchFamily="34" charset="-120"/>
              <a:cs typeface="+mn-cs"/>
            </a:rPr>
            <a:t>幹部名稱</a:t>
          </a:r>
          <a:r>
            <a:rPr lang="zh-TW" altLang="en-US" sz="19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900" b="1" u="none" kern="1200" dirty="0">
              <a:solidFill>
                <a:srgbClr val="FF0000"/>
              </a:solidFill>
              <a:latin typeface="微軟正黑體" pitchFamily="34" charset="-120"/>
              <a:ea typeface="微軟正黑體" pitchFamily="34" charset="-120"/>
              <a:cs typeface="+mn-cs"/>
            </a:rPr>
            <a:t>各校得自行訂定</a:t>
          </a:r>
          <a:r>
            <a:rPr lang="zh-TW" altLang="en-US" sz="1900" b="1" u="none" kern="1200" dirty="0">
              <a:solidFill>
                <a:srgbClr val="000066"/>
              </a:solidFill>
              <a:latin typeface="微軟正黑體" pitchFamily="34" charset="-120"/>
              <a:ea typeface="微軟正黑體" pitchFamily="34" charset="-120"/>
              <a:cs typeface="+mn-cs"/>
            </a:rPr>
            <a:t>。</a:t>
          </a:r>
        </a:p>
        <a:p>
          <a:pPr marL="228600" lvl="1" indent="-228600" algn="l" defTabSz="977900">
            <a:lnSpc>
              <a:spcPct val="90000"/>
            </a:lnSpc>
            <a:spcBef>
              <a:spcPct val="0"/>
            </a:spcBef>
            <a:spcAft>
              <a:spcPct val="15000"/>
            </a:spcAft>
            <a:buChar char="••"/>
          </a:pPr>
          <a:r>
            <a:rPr lang="zh-TW" altLang="en-US" sz="2200" b="1" u="none" kern="1200" baseline="0" dirty="0">
              <a:solidFill>
                <a:srgbClr val="FF0000"/>
              </a:solidFill>
              <a:latin typeface="微軟正黑體" pitchFamily="34" charset="-120"/>
              <a:ea typeface="微軟正黑體" pitchFamily="34" charset="-120"/>
              <a:cs typeface="+mn-cs"/>
            </a:rPr>
            <a:t>社團社長</a:t>
          </a:r>
          <a:r>
            <a:rPr lang="zh-TW" altLang="en-US" sz="1800" b="1" u="none" kern="1200" dirty="0">
              <a:solidFill>
                <a:srgbClr val="000066"/>
              </a:solidFill>
              <a:latin typeface="微軟正黑體" pitchFamily="34" charset="-120"/>
              <a:ea typeface="微軟正黑體" pitchFamily="34" charset="-120"/>
              <a:cs typeface="+mn-cs"/>
            </a:rPr>
            <a:t>：任滿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a:t>
          </a:r>
          <a:r>
            <a:rPr lang="zh-TW" altLang="en-US" sz="2200" b="1" u="none" kern="1200" baseline="0" dirty="0">
              <a:solidFill>
                <a:srgbClr val="FF0000"/>
              </a:solidFill>
              <a:latin typeface="微軟正黑體" pitchFamily="34" charset="-120"/>
              <a:ea typeface="微軟正黑體" pitchFamily="34" charset="-120"/>
              <a:cs typeface="+mn-cs"/>
            </a:rPr>
            <a:t>得</a:t>
          </a:r>
          <a:r>
            <a:rPr lang="en-US" altLang="en-US" sz="2200" b="1" u="none" kern="1200" baseline="0" dirty="0">
              <a:solidFill>
                <a:srgbClr val="FF0000"/>
              </a:solidFill>
              <a:latin typeface="微軟正黑體" pitchFamily="34" charset="-120"/>
              <a:ea typeface="微軟正黑體" pitchFamily="34" charset="-120"/>
              <a:cs typeface="+mn-cs"/>
            </a:rPr>
            <a:t>2</a:t>
          </a:r>
          <a:r>
            <a:rPr lang="zh-TW" altLang="en-US" sz="2200" b="1" u="none" kern="1200" baseline="0" dirty="0">
              <a:solidFill>
                <a:srgbClr val="FF0000"/>
              </a:solidFill>
              <a:latin typeface="微軟正黑體" pitchFamily="34" charset="-120"/>
              <a:ea typeface="微軟正黑體" pitchFamily="34" charset="-120"/>
              <a:cs typeface="+mn-cs"/>
            </a:rPr>
            <a:t>分</a:t>
          </a:r>
          <a:r>
            <a:rPr lang="zh-TW" altLang="en-US" sz="1800" b="1" u="none" kern="1200" dirty="0">
              <a:solidFill>
                <a:srgbClr val="000066"/>
              </a:solidFill>
              <a:latin typeface="微軟正黑體" pitchFamily="34" charset="-120"/>
              <a:ea typeface="微軟正黑體" pitchFamily="34" charset="-120"/>
              <a:cs typeface="+mn-cs"/>
            </a:rPr>
            <a:t>。</a:t>
          </a:r>
        </a:p>
        <a:p>
          <a:pPr marL="228600" lvl="1" indent="-228600" algn="l" defTabSz="977900">
            <a:lnSpc>
              <a:spcPct val="90000"/>
            </a:lnSpc>
            <a:spcBef>
              <a:spcPct val="0"/>
            </a:spcBef>
            <a:spcAft>
              <a:spcPct val="15000"/>
            </a:spcAft>
            <a:buChar char="••"/>
          </a:pPr>
          <a:r>
            <a:rPr lang="zh-TW" altLang="en-US" sz="2200" b="1" u="none" kern="1200" baseline="0" dirty="0">
              <a:solidFill>
                <a:srgbClr val="FF0000"/>
              </a:solidFill>
              <a:latin typeface="微軟正黑體" pitchFamily="34" charset="-120"/>
              <a:ea typeface="微軟正黑體" pitchFamily="34" charset="-120"/>
              <a:cs typeface="+mn-cs"/>
            </a:rPr>
            <a:t>特殊服務表現</a:t>
          </a:r>
          <a:r>
            <a:rPr lang="zh-TW" altLang="en-US" sz="2000" b="1" u="none" kern="1200" baseline="0" dirty="0">
              <a:solidFill>
                <a:schemeClr val="tx1"/>
              </a:solidFill>
              <a:latin typeface="微軟正黑體" pitchFamily="34" charset="-120"/>
              <a:ea typeface="微軟正黑體" pitchFamily="34" charset="-120"/>
              <a:cs typeface="+mn-cs"/>
            </a:rPr>
            <a:t>：每班</a:t>
          </a:r>
          <a:r>
            <a:rPr lang="en-US" altLang="en-US" sz="2000" b="1" u="none" kern="1200" baseline="0" dirty="0">
              <a:solidFill>
                <a:schemeClr val="tx1"/>
              </a:solidFill>
              <a:latin typeface="微軟正黑體" pitchFamily="34" charset="-120"/>
              <a:ea typeface="微軟正黑體" pitchFamily="34" charset="-120"/>
              <a:cs typeface="+mn-cs"/>
            </a:rPr>
            <a:t>0~4</a:t>
          </a:r>
          <a:r>
            <a:rPr lang="zh-TW" altLang="en-US" sz="2000" b="1" u="none" kern="1200" baseline="0" dirty="0">
              <a:solidFill>
                <a:schemeClr val="tx1"/>
              </a:solidFill>
              <a:latin typeface="微軟正黑體" pitchFamily="34" charset="-120"/>
              <a:ea typeface="微軟正黑體" pitchFamily="34" charset="-120"/>
              <a:cs typeface="+mn-cs"/>
            </a:rPr>
            <a:t>位，任滿</a:t>
          </a:r>
          <a:r>
            <a:rPr lang="en-US" altLang="en-US" sz="2000" b="1" u="none" kern="1200" baseline="0" dirty="0">
              <a:solidFill>
                <a:schemeClr val="tx1"/>
              </a:solidFill>
              <a:latin typeface="微軟正黑體" pitchFamily="34" charset="-120"/>
              <a:ea typeface="微軟正黑體" pitchFamily="34" charset="-120"/>
              <a:cs typeface="+mn-cs"/>
            </a:rPr>
            <a:t>1</a:t>
          </a:r>
          <a:r>
            <a:rPr lang="zh-TW" altLang="en-US" sz="2000" b="1" u="none" kern="1200" baseline="0" dirty="0">
              <a:solidFill>
                <a:schemeClr val="tx1"/>
              </a:solidFill>
              <a:latin typeface="微軟正黑體" pitchFamily="34" charset="-120"/>
              <a:ea typeface="微軟正黑體" pitchFamily="34" charset="-120"/>
              <a:cs typeface="+mn-cs"/>
            </a:rPr>
            <a:t>學期，經考核表現優良者</a:t>
          </a:r>
          <a:r>
            <a:rPr lang="zh-TW" altLang="en-US" sz="2200" b="1" u="none" kern="1200" baseline="0" dirty="0">
              <a:solidFill>
                <a:srgbClr val="FF0000"/>
              </a:solidFill>
              <a:latin typeface="微軟正黑體" pitchFamily="34" charset="-120"/>
              <a:ea typeface="微軟正黑體" pitchFamily="34" charset="-120"/>
              <a:cs typeface="+mn-cs"/>
            </a:rPr>
            <a:t>得</a:t>
          </a:r>
          <a:r>
            <a:rPr lang="en-US" altLang="en-US" sz="2200" b="1" u="none" kern="1200" baseline="0" dirty="0">
              <a:solidFill>
                <a:srgbClr val="FF0000"/>
              </a:solidFill>
              <a:latin typeface="微軟正黑體" pitchFamily="34" charset="-120"/>
              <a:ea typeface="微軟正黑體" pitchFamily="34" charset="-120"/>
              <a:cs typeface="+mn-cs"/>
            </a:rPr>
            <a:t>2</a:t>
          </a:r>
          <a:r>
            <a:rPr lang="zh-TW" altLang="en-US" sz="2200" b="1" u="none" kern="1200" baseline="0" dirty="0">
              <a:solidFill>
                <a:srgbClr val="FF0000"/>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8" y="339157"/>
        <a:ext cx="6530216" cy="493830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717049" y="-762488"/>
          <a:ext cx="4896536"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ct val="15000"/>
            </a:spcAft>
            <a:buChar char="••"/>
          </a:pPr>
          <a:r>
            <a:rPr lang="zh-TW" sz="30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3000" b="1" u="none" kern="1200" dirty="0">
              <a:solidFill>
                <a:srgbClr val="333399"/>
              </a:solidFill>
              <a:latin typeface="微軟正黑體" panose="020B0604030504040204" pitchFamily="34" charset="-120"/>
              <a:ea typeface="微軟正黑體" panose="020B0604030504040204" pitchFamily="34" charset="-120"/>
            </a:rPr>
            <a:t>10</a:t>
          </a:r>
          <a:r>
            <a:rPr lang="zh-TW" sz="3000" b="1" u="none" kern="1200" dirty="0">
              <a:solidFill>
                <a:srgbClr val="333399"/>
              </a:solidFill>
              <a:latin typeface="微軟正黑體" panose="020B0604030504040204" pitchFamily="34" charset="-120"/>
              <a:ea typeface="微軟正黑體" panose="020B0604030504040204" pitchFamily="34" charset="-120"/>
            </a:rPr>
            <a:t>分</a:t>
          </a:r>
          <a:r>
            <a:rPr lang="zh-TW" altLang="en-US" sz="30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3000" b="1" u="none" kern="1200" dirty="0">
            <a:solidFill>
              <a:srgbClr val="333399"/>
            </a:solidFill>
            <a:latin typeface="微軟正黑體" panose="020B0604030504040204" pitchFamily="34" charset="-120"/>
            <a:ea typeface="微軟正黑體" panose="020B0604030504040204" pitchFamily="34" charset="-120"/>
            <a:cs typeface="+mn-cs"/>
          </a:endParaRPr>
        </a:p>
        <a:p>
          <a:pPr marL="285750" lvl="1" indent="-285750" algn="l" defTabSz="1333500">
            <a:lnSpc>
              <a:spcPct val="90000"/>
            </a:lnSpc>
            <a:spcBef>
              <a:spcPct val="0"/>
            </a:spcBef>
            <a:spcAft>
              <a:spcPct val="15000"/>
            </a:spcAft>
            <a:buChar char="••"/>
          </a:pPr>
          <a:r>
            <a:rPr lang="zh-TW" sz="3000" b="1" u="none" kern="1200" dirty="0">
              <a:solidFill>
                <a:srgbClr val="333399"/>
              </a:solidFill>
              <a:latin typeface="微軟正黑體" panose="020B0604030504040204" pitchFamily="34" charset="-120"/>
              <a:ea typeface="微軟正黑體" panose="020B0604030504040204" pitchFamily="34" charset="-120"/>
            </a:rPr>
            <a:t>未達小過</a:t>
          </a:r>
          <a:r>
            <a:rPr lang="en-US" sz="3000" b="1" u="none" kern="1200" dirty="0">
              <a:solidFill>
                <a:srgbClr val="333399"/>
              </a:solidFill>
              <a:latin typeface="微軟正黑體" panose="020B0604030504040204" pitchFamily="34" charset="-120"/>
              <a:ea typeface="微軟正黑體" panose="020B0604030504040204" pitchFamily="34" charset="-120"/>
            </a:rPr>
            <a:t>1</a:t>
          </a:r>
          <a:r>
            <a:rPr lang="zh-TW" sz="3000" b="1" u="none" kern="1200" dirty="0">
              <a:solidFill>
                <a:srgbClr val="333399"/>
              </a:solidFill>
              <a:latin typeface="微軟正黑體" panose="020B0604030504040204" pitchFamily="34" charset="-120"/>
              <a:ea typeface="微軟正黑體" panose="020B0604030504040204" pitchFamily="34" charset="-120"/>
            </a:rPr>
            <a:t>次紀錄者得</a:t>
          </a:r>
          <a:r>
            <a:rPr lang="en-US" sz="3000" b="1" u="none" kern="1200" dirty="0">
              <a:solidFill>
                <a:srgbClr val="333399"/>
              </a:solidFill>
              <a:latin typeface="微軟正黑體" panose="020B0604030504040204" pitchFamily="34" charset="-120"/>
              <a:ea typeface="微軟正黑體" panose="020B0604030504040204" pitchFamily="34" charset="-120"/>
            </a:rPr>
            <a:t>7</a:t>
          </a:r>
          <a:r>
            <a:rPr lang="zh-TW" sz="3000" b="1" u="none" kern="1200" dirty="0">
              <a:solidFill>
                <a:srgbClr val="333399"/>
              </a:solidFill>
              <a:latin typeface="微軟正黑體" panose="020B0604030504040204" pitchFamily="34" charset="-120"/>
              <a:ea typeface="微軟正黑體" panose="020B0604030504040204" pitchFamily="34" charset="-120"/>
            </a:rPr>
            <a:t>分</a:t>
          </a:r>
          <a:r>
            <a:rPr lang="zh-TW" altLang="en-US" sz="30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3000" b="1" u="none" kern="1200" dirty="0">
            <a:solidFill>
              <a:srgbClr val="333399"/>
            </a:solidFill>
            <a:latin typeface="微軟正黑體" panose="020B0604030504040204" pitchFamily="34" charset="-120"/>
            <a:ea typeface="微軟正黑體" panose="020B0604030504040204" pitchFamily="34" charset="-120"/>
            <a:cs typeface="+mn-cs"/>
          </a:endParaRPr>
        </a:p>
        <a:p>
          <a:pPr marL="285750" lvl="1" indent="-285750" algn="l" defTabSz="1333500">
            <a:lnSpc>
              <a:spcPct val="90000"/>
            </a:lnSpc>
            <a:spcBef>
              <a:spcPct val="0"/>
            </a:spcBef>
            <a:spcAft>
              <a:spcPct val="15000"/>
            </a:spcAft>
            <a:buChar char="••"/>
          </a:pPr>
          <a:r>
            <a:rPr lang="zh-TW" sz="3000" b="1" u="none" kern="1200" dirty="0">
              <a:solidFill>
                <a:srgbClr val="333399"/>
              </a:solidFill>
              <a:latin typeface="微軟正黑體" panose="020B0604030504040204" pitchFamily="34" charset="-120"/>
              <a:ea typeface="微軟正黑體" panose="020B0604030504040204" pitchFamily="34" charset="-120"/>
            </a:rPr>
            <a:t>未達小過</a:t>
          </a:r>
          <a:r>
            <a:rPr lang="en-US" sz="3000" b="1" u="none" kern="1200" dirty="0">
              <a:solidFill>
                <a:srgbClr val="333399"/>
              </a:solidFill>
              <a:latin typeface="微軟正黑體" panose="020B0604030504040204" pitchFamily="34" charset="-120"/>
              <a:ea typeface="微軟正黑體" panose="020B0604030504040204" pitchFamily="34" charset="-120"/>
            </a:rPr>
            <a:t>2</a:t>
          </a:r>
          <a:r>
            <a:rPr lang="zh-TW" sz="3000" b="1" u="none" kern="1200" dirty="0">
              <a:solidFill>
                <a:srgbClr val="333399"/>
              </a:solidFill>
              <a:latin typeface="微軟正黑體" panose="020B0604030504040204" pitchFamily="34" charset="-120"/>
              <a:ea typeface="微軟正黑體" panose="020B0604030504040204" pitchFamily="34" charset="-120"/>
            </a:rPr>
            <a:t>次紀錄者得</a:t>
          </a:r>
          <a:r>
            <a:rPr lang="en-US" sz="3000" b="1" u="none" kern="1200" dirty="0">
              <a:solidFill>
                <a:srgbClr val="333399"/>
              </a:solidFill>
              <a:latin typeface="微軟正黑體" panose="020B0604030504040204" pitchFamily="34" charset="-120"/>
              <a:ea typeface="微軟正黑體" panose="020B0604030504040204" pitchFamily="34" charset="-120"/>
            </a:rPr>
            <a:t>4</a:t>
          </a:r>
          <a:r>
            <a:rPr lang="zh-TW" sz="3000" b="1" u="none" kern="1200" dirty="0">
              <a:solidFill>
                <a:srgbClr val="333399"/>
              </a:solidFill>
              <a:latin typeface="微軟正黑體" panose="020B0604030504040204" pitchFamily="34" charset="-120"/>
              <a:ea typeface="微軟正黑體" panose="020B0604030504040204" pitchFamily="34" charset="-120"/>
            </a:rPr>
            <a:t>分</a:t>
          </a:r>
          <a:r>
            <a:rPr lang="zh-TW" altLang="en-US" sz="30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3000" b="1" u="none" kern="1200" dirty="0">
            <a:solidFill>
              <a:srgbClr val="333399"/>
            </a:solidFill>
            <a:latin typeface="微軟正黑體" panose="020B0604030504040204" pitchFamily="34" charset="-120"/>
            <a:ea typeface="微軟正黑體" panose="020B0604030504040204" pitchFamily="34" charset="-120"/>
            <a:cs typeface="+mn-cs"/>
          </a:endParaRPr>
        </a:p>
        <a:p>
          <a:pPr marL="285750" lvl="1" indent="-285750" algn="l" defTabSz="1333500">
            <a:lnSpc>
              <a:spcPct val="90000"/>
            </a:lnSpc>
            <a:spcBef>
              <a:spcPct val="0"/>
            </a:spcBef>
            <a:spcAft>
              <a:spcPct val="15000"/>
            </a:spcAft>
            <a:buChar char="••"/>
          </a:pPr>
          <a:r>
            <a:rPr lang="zh-TW" sz="3000" b="1" u="none" kern="1200" dirty="0">
              <a:solidFill>
                <a:srgbClr val="333399"/>
              </a:solidFill>
              <a:latin typeface="微軟正黑體" panose="020B0604030504040204" pitchFamily="34" charset="-120"/>
              <a:ea typeface="微軟正黑體" panose="020B0604030504040204" pitchFamily="34" charset="-120"/>
            </a:rPr>
            <a:t>未達小過</a:t>
          </a:r>
          <a:r>
            <a:rPr lang="en-US" sz="3000" b="1" u="none" kern="1200" dirty="0">
              <a:solidFill>
                <a:srgbClr val="333399"/>
              </a:solidFill>
              <a:latin typeface="微軟正黑體" panose="020B0604030504040204" pitchFamily="34" charset="-120"/>
              <a:ea typeface="微軟正黑體" panose="020B0604030504040204" pitchFamily="34" charset="-120"/>
            </a:rPr>
            <a:t>3</a:t>
          </a:r>
          <a:r>
            <a:rPr lang="zh-TW" sz="3000" b="1" u="none" kern="1200" dirty="0">
              <a:solidFill>
                <a:srgbClr val="333399"/>
              </a:solidFill>
              <a:latin typeface="微軟正黑體" panose="020B0604030504040204" pitchFamily="34" charset="-120"/>
              <a:ea typeface="微軟正黑體" panose="020B0604030504040204" pitchFamily="34" charset="-120"/>
            </a:rPr>
            <a:t>次紀錄者得</a:t>
          </a:r>
          <a:r>
            <a:rPr lang="en-US" sz="3000" b="1" u="none" kern="1200" dirty="0">
              <a:solidFill>
                <a:srgbClr val="333399"/>
              </a:solidFill>
              <a:latin typeface="微軟正黑體" panose="020B0604030504040204" pitchFamily="34" charset="-120"/>
              <a:ea typeface="微軟正黑體" panose="020B0604030504040204" pitchFamily="34" charset="-120"/>
            </a:rPr>
            <a:t>1</a:t>
          </a:r>
          <a:r>
            <a:rPr lang="zh-TW" sz="30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30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800" b="1" u="none" kern="1200" baseline="0" dirty="0">
              <a:solidFill>
                <a:srgbClr val="FF0000"/>
              </a:solidFill>
              <a:latin typeface="微軟正黑體" pitchFamily="34" charset="-120"/>
              <a:ea typeface="微軟正黑體" pitchFamily="34" charset="-120"/>
              <a:cs typeface="+mn-cs"/>
            </a:rPr>
            <a:t>4</a:t>
          </a:r>
          <a:r>
            <a:rPr lang="zh-TW" sz="2800" b="1" u="none" kern="1200" baseline="0" dirty="0">
              <a:solidFill>
                <a:srgbClr val="FF0000"/>
              </a:solidFill>
              <a:latin typeface="微軟正黑體" pitchFamily="34" charset="-120"/>
              <a:ea typeface="微軟正黑體" pitchFamily="34" charset="-120"/>
              <a:cs typeface="+mn-cs"/>
            </a:rPr>
            <a:t>月</a:t>
          </a:r>
          <a:r>
            <a:rPr lang="en-US" sz="2800" b="1" u="none" kern="1200" baseline="0" dirty="0">
              <a:solidFill>
                <a:srgbClr val="FF0000"/>
              </a:solidFill>
              <a:latin typeface="微軟正黑體" pitchFamily="34" charset="-120"/>
              <a:ea typeface="微軟正黑體" pitchFamily="34" charset="-120"/>
              <a:cs typeface="+mn-cs"/>
            </a:rPr>
            <a:t>20</a:t>
          </a:r>
          <a:r>
            <a:rPr lang="zh-TW" sz="2800" b="1" u="none" kern="1200" baseline="0" dirty="0">
              <a:solidFill>
                <a:srgbClr val="FF0000"/>
              </a:solidFill>
              <a:latin typeface="微軟正黑體" pitchFamily="34" charset="-120"/>
              <a:ea typeface="微軟正黑體" pitchFamily="34" charset="-120"/>
              <a:cs typeface="+mn-cs"/>
            </a:rPr>
            <a:t>日前</a:t>
          </a:r>
          <a:r>
            <a:rPr lang="zh-TW" sz="2400" b="1" u="none" kern="1200" dirty="0">
              <a:solidFill>
                <a:srgbClr val="000066"/>
              </a:solidFill>
              <a:latin typeface="微軟正黑體" pitchFamily="34" charset="-120"/>
              <a:ea typeface="微軟正黑體" pitchFamily="34" charset="-120"/>
              <a:cs typeface="+mn-cs"/>
            </a:rPr>
            <a:t>。</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39032"/>
        <a:ext cx="6182491" cy="4418478"/>
      </dsp:txXfrm>
    </dsp:sp>
    <dsp:sp modelId="{86C6275C-E814-444B-B2D2-162DEBBE454D}">
      <dsp:nvSpPr>
        <dsp:cNvPr id="0" name=""/>
        <dsp:cNvSpPr/>
      </dsp:nvSpPr>
      <dsp:spPr>
        <a:xfrm>
          <a:off x="83" y="2390"/>
          <a:ext cx="2013593" cy="4891762"/>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686"/>
        <a:ext cx="1817001" cy="469517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anose="020B0604030504040204" pitchFamily="34" charset="-120"/>
            <a:ea typeface="微軟正黑體" panose="020B0604030504040204"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382658" y="-1074092"/>
          <a:ext cx="5107562" cy="7260753"/>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100000"/>
            </a:lnSpc>
            <a:spcBef>
              <a:spcPct val="0"/>
            </a:spcBef>
            <a:spcAft>
              <a:spcPts val="0"/>
            </a:spcAft>
            <a:buChar char="••"/>
          </a:pPr>
          <a:r>
            <a:rPr lang="zh-TW" altLang="en-US" sz="2800" b="1" kern="1200" baseline="0" dirty="0">
              <a:solidFill>
                <a:srgbClr val="FF0000"/>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altLang="en-US"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anose="020B0604030504040204" pitchFamily="34" charset="-120"/>
            <a:ea typeface="微軟正黑體" panose="020B0604030504040204" pitchFamily="34" charset="-120"/>
            <a:cs typeface="+mn-cs"/>
          </a:endParaRPr>
        </a:p>
        <a:p>
          <a:pPr marL="228600" lvl="1" indent="-228600" algn="l" defTabSz="977900">
            <a:lnSpc>
              <a:spcPct val="90000"/>
            </a:lnSpc>
            <a:spcBef>
              <a:spcPct val="0"/>
            </a:spcBef>
            <a:spcAft>
              <a:spcPct val="15000"/>
            </a:spcAft>
            <a:buChar char="••"/>
          </a:pPr>
          <a:r>
            <a:rPr lang="zh-TW" sz="22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2200" b="1" u="none" kern="1200" dirty="0">
              <a:solidFill>
                <a:schemeClr val="tx1"/>
              </a:solidFill>
              <a:latin typeface="微軟正黑體" panose="020B0604030504040204" pitchFamily="34" charset="-120"/>
              <a:ea typeface="微軟正黑體" panose="020B0604030504040204" pitchFamily="34" charset="-120"/>
            </a:rPr>
            <a:t>2</a:t>
          </a:r>
          <a:r>
            <a:rPr lang="zh-TW" sz="22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2200" b="1" u="none" kern="1200" dirty="0">
            <a:solidFill>
              <a:schemeClr val="tx1"/>
            </a:solidFill>
            <a:latin typeface="微軟正黑體" panose="020B0604030504040204" pitchFamily="34" charset="-120"/>
            <a:ea typeface="微軟正黑體" panose="020B0604030504040204" pitchFamily="34" charset="-120"/>
            <a:cs typeface="+mn-cs"/>
          </a:endParaRPr>
        </a:p>
        <a:p>
          <a:pPr marL="228600" lvl="1" indent="-228600" algn="l" defTabSz="977900">
            <a:lnSpc>
              <a:spcPct val="90000"/>
            </a:lnSpc>
            <a:spcBef>
              <a:spcPct val="0"/>
            </a:spcBef>
            <a:spcAft>
              <a:spcPct val="15000"/>
            </a:spcAft>
            <a:buChar char="••"/>
          </a:pPr>
          <a:r>
            <a:rPr lang="zh-TW" sz="22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2200" b="1" u="none" kern="1200" dirty="0">
              <a:solidFill>
                <a:schemeClr val="tx1"/>
              </a:solidFill>
              <a:latin typeface="微軟正黑體" panose="020B0604030504040204" pitchFamily="34" charset="-120"/>
              <a:ea typeface="微軟正黑體" panose="020B0604030504040204" pitchFamily="34" charset="-120"/>
            </a:rPr>
            <a:t>4</a:t>
          </a:r>
          <a:r>
            <a:rPr lang="zh-TW" sz="2200" b="1" u="none" kern="1200" dirty="0">
              <a:solidFill>
                <a:schemeClr val="tx1"/>
              </a:solidFill>
              <a:latin typeface="微軟正黑體" panose="020B0604030504040204" pitchFamily="34" charset="-120"/>
              <a:ea typeface="微軟正黑體" panose="020B0604030504040204" pitchFamily="34" charset="-120"/>
            </a:rPr>
            <a:t>分。</a:t>
          </a:r>
        </a:p>
        <a:p>
          <a:pPr marL="228600" lvl="1" indent="-228600" algn="l" defTabSz="977900">
            <a:lnSpc>
              <a:spcPct val="90000"/>
            </a:lnSpc>
            <a:spcBef>
              <a:spcPct val="0"/>
            </a:spcBef>
            <a:spcAft>
              <a:spcPct val="15000"/>
            </a:spcAft>
            <a:buChar char="••"/>
          </a:pPr>
          <a:r>
            <a:rPr lang="zh-TW" sz="22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2200" b="1" u="none" kern="1200" dirty="0">
              <a:solidFill>
                <a:schemeClr val="tx1"/>
              </a:solidFill>
              <a:latin typeface="微軟正黑體" panose="020B0604030504040204" pitchFamily="34" charset="-120"/>
              <a:ea typeface="微軟正黑體" panose="020B0604030504040204" pitchFamily="34" charset="-120"/>
            </a:rPr>
            <a:t>6</a:t>
          </a:r>
          <a:r>
            <a:rPr lang="zh-TW" sz="2200" b="1" u="none" kern="1200" dirty="0">
              <a:solidFill>
                <a:schemeClr val="tx1"/>
              </a:solidFill>
              <a:latin typeface="微軟正黑體" panose="020B0604030504040204" pitchFamily="34" charset="-120"/>
              <a:ea typeface="微軟正黑體" panose="020B0604030504040204" pitchFamily="34" charset="-120"/>
            </a:rPr>
            <a:t>分。</a:t>
          </a:r>
        </a:p>
        <a:p>
          <a:pPr marL="228600" lvl="1" indent="-228600" algn="l" defTabSz="977900">
            <a:lnSpc>
              <a:spcPct val="90000"/>
            </a:lnSpc>
            <a:spcBef>
              <a:spcPct val="0"/>
            </a:spcBef>
            <a:spcAft>
              <a:spcPct val="15000"/>
            </a:spcAft>
            <a:buChar char="••"/>
          </a:pPr>
          <a:r>
            <a:rPr lang="zh-TW" sz="22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2200" b="1" u="none" kern="1200" dirty="0">
              <a:solidFill>
                <a:schemeClr val="tx1"/>
              </a:solidFill>
              <a:latin typeface="微軟正黑體" panose="020B0604030504040204" pitchFamily="34" charset="-120"/>
              <a:ea typeface="微軟正黑體" panose="020B0604030504040204" pitchFamily="34" charset="-120"/>
            </a:rPr>
            <a:t>8</a:t>
          </a:r>
          <a:r>
            <a:rPr lang="zh-TW" sz="2200" b="1" u="none" kern="1200" dirty="0">
              <a:solidFill>
                <a:schemeClr val="tx1"/>
              </a:solidFill>
              <a:latin typeface="微軟正黑體" panose="020B0604030504040204" pitchFamily="34" charset="-120"/>
              <a:ea typeface="微軟正黑體" panose="020B0604030504040204" pitchFamily="34" charset="-120"/>
            </a:rPr>
            <a:t>分。</a:t>
          </a:r>
        </a:p>
        <a:p>
          <a:pPr marL="228600" lvl="1" indent="-228600" algn="l" defTabSz="977900">
            <a:lnSpc>
              <a:spcPct val="90000"/>
            </a:lnSpc>
            <a:spcBef>
              <a:spcPct val="0"/>
            </a:spcBef>
            <a:spcAft>
              <a:spcPct val="15000"/>
            </a:spcAft>
            <a:buChar char="••"/>
          </a:pPr>
          <a:r>
            <a:rPr lang="zh-TW" sz="22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2200" b="1" u="none" kern="1200" dirty="0">
              <a:solidFill>
                <a:schemeClr val="tx1"/>
              </a:solidFill>
              <a:latin typeface="微軟正黑體" panose="020B0604030504040204" pitchFamily="34" charset="-120"/>
              <a:ea typeface="微軟正黑體" panose="020B0604030504040204" pitchFamily="34" charset="-120"/>
            </a:rPr>
            <a:t>2</a:t>
          </a:r>
          <a:r>
            <a:rPr lang="zh-TW" sz="22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22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306063" y="251834"/>
        <a:ext cx="7011422" cy="4608900"/>
      </dsp:txXfrm>
    </dsp:sp>
    <dsp:sp modelId="{2399A95D-0C20-42F1-A0E6-5C6C217F5327}">
      <dsp:nvSpPr>
        <dsp:cNvPr id="0" name=""/>
        <dsp:cNvSpPr/>
      </dsp:nvSpPr>
      <dsp:spPr>
        <a:xfrm>
          <a:off x="0" y="0"/>
          <a:ext cx="1371601" cy="5107583"/>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100000"/>
            </a:lnSpc>
            <a:spcBef>
              <a:spcPct val="0"/>
            </a:spcBef>
            <a:spcAft>
              <a:spcPts val="0"/>
            </a:spcAft>
          </a:pPr>
          <a:r>
            <a:rPr lang="zh-TW" altLang="en-US" sz="2700" b="1" u="none" kern="1200" dirty="0">
              <a:solidFill>
                <a:sysClr val="window" lastClr="FFFFFF"/>
              </a:solidFill>
              <a:latin typeface="微軟正黑體" pitchFamily="34" charset="-120"/>
              <a:ea typeface="微軟正黑體" pitchFamily="34" charset="-120"/>
              <a:cs typeface="+mn-cs"/>
            </a:rPr>
            <a:t>體適能</a:t>
          </a:r>
          <a:endParaRPr lang="en-US" altLang="zh-TW" sz="2700" b="1" u="none" kern="1200" dirty="0">
            <a:solidFill>
              <a:sysClr val="window" lastClr="FFFFFF"/>
            </a:solidFill>
            <a:latin typeface="微軟正黑體" pitchFamily="34" charset="-120"/>
            <a:ea typeface="微軟正黑體" pitchFamily="34" charset="-120"/>
            <a:cs typeface="+mn-cs"/>
          </a:endParaRPr>
        </a:p>
        <a:p>
          <a:pPr lvl="0" algn="ctr" defTabSz="1200150">
            <a:lnSpc>
              <a:spcPct val="100000"/>
            </a:lnSpc>
            <a:spcBef>
              <a:spcPct val="0"/>
            </a:spcBef>
            <a:spcAft>
              <a:spcPts val="0"/>
            </a:spcAft>
          </a:pPr>
          <a:r>
            <a:rPr lang="zh-TW" altLang="en-US" sz="2800" b="1" u="none" kern="1200" dirty="0" smtClean="0">
              <a:solidFill>
                <a:sysClr val="window" lastClr="FFFFFF"/>
              </a:solidFill>
              <a:latin typeface="微軟正黑體" pitchFamily="34" charset="-120"/>
              <a:ea typeface="微軟正黑體" pitchFamily="34" charset="-120"/>
              <a:cs typeface="+mn-cs"/>
            </a:rPr>
            <a:t>上限</a:t>
          </a:r>
          <a:endParaRPr lang="en-US" altLang="zh-TW" sz="2800" b="1" u="none" kern="1200" dirty="0" smtClean="0">
            <a:solidFill>
              <a:sysClr val="window" lastClr="FFFFFF"/>
            </a:solidFill>
            <a:latin typeface="微軟正黑體" pitchFamily="34" charset="-120"/>
            <a:ea typeface="微軟正黑體" pitchFamily="34" charset="-120"/>
            <a:cs typeface="+mn-cs"/>
          </a:endParaRPr>
        </a:p>
        <a:p>
          <a:pPr lvl="0" algn="ctr" defTabSz="1200150">
            <a:lnSpc>
              <a:spcPct val="100000"/>
            </a:lnSpc>
            <a:spcBef>
              <a:spcPct val="0"/>
            </a:spcBef>
            <a:spcAft>
              <a:spcPts val="0"/>
            </a:spcAft>
          </a:pPr>
          <a:r>
            <a:rPr lang="en-US" altLang="zh-TW" sz="2800" b="1" u="none" kern="1200" dirty="0" smtClean="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66956" y="66956"/>
        <a:ext cx="1237689" cy="497367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3403" y="-942503"/>
          <a:ext cx="4387050" cy="6565527"/>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zh-TW" altLang="en-US" sz="2600" b="1" u="none" kern="1200" baseline="0" dirty="0">
              <a:solidFill>
                <a:srgbClr val="FF0000"/>
              </a:solidFill>
              <a:latin typeface="微軟正黑體" pitchFamily="34" charset="-120"/>
              <a:ea typeface="微軟正黑體" pitchFamily="34" charset="-120"/>
              <a:cs typeface="+mn-cs"/>
            </a:rPr>
            <a:t>通過原住民族語或客語或閩南語初級以上</a:t>
          </a:r>
          <a:r>
            <a:rPr lang="en-US" altLang="en-US" sz="2600" b="1" u="none" kern="1200" baseline="0" dirty="0">
              <a:solidFill>
                <a:srgbClr val="FF0000"/>
              </a:solidFill>
              <a:latin typeface="微軟正黑體" pitchFamily="34" charset="-120"/>
              <a:ea typeface="微軟正黑體" pitchFamily="34" charset="-120"/>
              <a:cs typeface="+mn-cs"/>
            </a:rPr>
            <a:t>:</a:t>
          </a:r>
          <a:r>
            <a:rPr lang="zh-TW" altLang="en-US" sz="2600" b="1" u="none" kern="1200" baseline="0" dirty="0">
              <a:solidFill>
                <a:srgbClr val="FF0000"/>
              </a:solidFill>
              <a:latin typeface="微軟正黑體" pitchFamily="34" charset="-120"/>
              <a:ea typeface="微軟正黑體" pitchFamily="34" charset="-120"/>
              <a:cs typeface="+mn-cs"/>
            </a:rPr>
            <a:t>已認證得</a:t>
          </a:r>
          <a:r>
            <a:rPr lang="en-US" altLang="en-US" sz="2600" b="1" u="none" kern="1200" baseline="0" dirty="0">
              <a:solidFill>
                <a:srgbClr val="FF0000"/>
              </a:solidFill>
              <a:latin typeface="微軟正黑體" pitchFamily="34" charset="-120"/>
              <a:ea typeface="微軟正黑體" pitchFamily="34" charset="-120"/>
              <a:cs typeface="+mn-cs"/>
            </a:rPr>
            <a:t>2</a:t>
          </a:r>
          <a:r>
            <a:rPr lang="zh-TW" altLang="en-US" sz="2600" b="1" u="none" kern="1200" baseline="0" dirty="0">
              <a:solidFill>
                <a:srgbClr val="FF0000"/>
              </a:solidFill>
              <a:latin typeface="微軟正黑體" pitchFamily="34" charset="-120"/>
              <a:ea typeface="微軟正黑體" pitchFamily="34" charset="-120"/>
              <a:cs typeface="+mn-cs"/>
            </a:rPr>
            <a:t>分</a:t>
          </a:r>
          <a:r>
            <a:rPr lang="zh-TW" altLang="en-US" sz="1800" b="1" u="none" kern="1200" dirty="0">
              <a:latin typeface="微軟正黑體" pitchFamily="34" charset="-120"/>
              <a:ea typeface="微軟正黑體" pitchFamily="34" charset="-120"/>
              <a:cs typeface="+mn-cs"/>
            </a:rPr>
            <a:t>；未認證得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228600" lvl="1" indent="-228600" algn="l" defTabSz="977900">
            <a:lnSpc>
              <a:spcPct val="90000"/>
            </a:lnSpc>
            <a:spcBef>
              <a:spcPct val="0"/>
            </a:spcBef>
            <a:spcAft>
              <a:spcPct val="15000"/>
            </a:spcAft>
            <a:buChar char="••"/>
          </a:pPr>
          <a:r>
            <a:rPr lang="zh-TW" altLang="en-US" sz="2200" b="1" u="none" kern="1200" dirty="0">
              <a:solidFill>
                <a:schemeClr val="tx1"/>
              </a:solidFill>
              <a:latin typeface="微軟正黑體" pitchFamily="34" charset="-120"/>
              <a:ea typeface="微軟正黑體" pitchFamily="34" charset="-120"/>
              <a:cs typeface="+mn-cs"/>
            </a:rPr>
            <a:t>採計至當年度</a:t>
          </a:r>
          <a:r>
            <a:rPr lang="en-US" altLang="en-US" sz="2200" b="1" u="none" kern="1200" dirty="0">
              <a:solidFill>
                <a:schemeClr val="tx1"/>
              </a:solidFill>
              <a:latin typeface="微軟正黑體" pitchFamily="34" charset="-120"/>
              <a:ea typeface="微軟正黑體" pitchFamily="34" charset="-120"/>
              <a:cs typeface="+mn-cs"/>
            </a:rPr>
            <a:t>4</a:t>
          </a:r>
          <a:r>
            <a:rPr lang="zh-TW" altLang="en-US" sz="2200" b="1" u="none" kern="1200" dirty="0">
              <a:solidFill>
                <a:schemeClr val="tx1"/>
              </a:solidFill>
              <a:latin typeface="微軟正黑體" pitchFamily="34" charset="-120"/>
              <a:ea typeface="微軟正黑體" pitchFamily="34" charset="-120"/>
              <a:cs typeface="+mn-cs"/>
            </a:rPr>
            <a:t>月</a:t>
          </a:r>
          <a:r>
            <a:rPr lang="en-US" altLang="zh-TW" sz="2200" b="1" u="none" kern="1200" dirty="0">
              <a:solidFill>
                <a:srgbClr val="FF0000"/>
              </a:solidFill>
              <a:latin typeface="微軟正黑體" pitchFamily="34" charset="-120"/>
              <a:ea typeface="微軟正黑體" pitchFamily="34" charset="-120"/>
              <a:cs typeface="+mn-cs"/>
            </a:rPr>
            <a:t>20</a:t>
          </a:r>
          <a:r>
            <a:rPr lang="zh-TW" altLang="en-US" sz="2200" b="1" u="none" kern="1200" dirty="0">
              <a:solidFill>
                <a:schemeClr val="tx1"/>
              </a:solidFill>
              <a:latin typeface="微軟正黑體" pitchFamily="34" charset="-120"/>
              <a:ea typeface="微軟正黑體" pitchFamily="34" charset="-120"/>
              <a:cs typeface="+mn-cs"/>
            </a:rPr>
            <a:t>日前</a:t>
          </a:r>
          <a:r>
            <a:rPr lang="zh-TW" altLang="en-US" sz="1800" b="1" u="none" kern="1200" dirty="0">
              <a:solidFill>
                <a:schemeClr val="tx1"/>
              </a:solidFill>
              <a:latin typeface="微軟正黑體" pitchFamily="34" charset="-120"/>
              <a:ea typeface="微軟正黑體" pitchFamily="34" charset="-120"/>
              <a:cs typeface="+mn-cs"/>
            </a:rPr>
            <a:t>，提出之檢定資料如非國中教育階段取得者，亦予採計。</a:t>
          </a:r>
        </a:p>
      </dsp:txBody>
      <dsp:txXfrm rot="-5400000">
        <a:off x="1814165" y="360893"/>
        <a:ext cx="6351369" cy="3958734"/>
      </dsp:txXfrm>
    </dsp:sp>
    <dsp:sp modelId="{86C6275C-E814-444B-B2D2-162DEBBE454D}">
      <dsp:nvSpPr>
        <dsp:cNvPr id="0" name=""/>
        <dsp:cNvSpPr/>
      </dsp:nvSpPr>
      <dsp:spPr>
        <a:xfrm>
          <a:off x="734" y="2285"/>
          <a:ext cx="1868282" cy="4675949"/>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1936" y="93487"/>
        <a:ext cx="1685878" cy="44935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092228" y="1944216"/>
          <a:ext cx="277552" cy="1730265"/>
        </a:xfrm>
        <a:custGeom>
          <a:avLst/>
          <a:gdLst/>
          <a:ahLst/>
          <a:cxnLst/>
          <a:rect l="0" t="0" r="0" b="0"/>
          <a:pathLst>
            <a:path>
              <a:moveTo>
                <a:pt x="0" y="0"/>
              </a:moveTo>
              <a:lnTo>
                <a:pt x="138776" y="0"/>
              </a:lnTo>
              <a:lnTo>
                <a:pt x="138776" y="1730265"/>
              </a:lnTo>
              <a:lnTo>
                <a:pt x="277552" y="173026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187195" y="2765538"/>
        <a:ext cx="87619" cy="87619"/>
      </dsp:txXfrm>
    </dsp:sp>
    <dsp:sp modelId="{D4F9D83C-9DCD-4181-B117-CB9FA91F3AE2}">
      <dsp:nvSpPr>
        <dsp:cNvPr id="0" name=""/>
        <dsp:cNvSpPr/>
      </dsp:nvSpPr>
      <dsp:spPr>
        <a:xfrm>
          <a:off x="2092228" y="1944216"/>
          <a:ext cx="277552" cy="1201391"/>
        </a:xfrm>
        <a:custGeom>
          <a:avLst/>
          <a:gdLst/>
          <a:ahLst/>
          <a:cxnLst/>
          <a:rect l="0" t="0" r="0" b="0"/>
          <a:pathLst>
            <a:path>
              <a:moveTo>
                <a:pt x="0" y="0"/>
              </a:moveTo>
              <a:lnTo>
                <a:pt x="138776" y="0"/>
              </a:lnTo>
              <a:lnTo>
                <a:pt x="138776" y="1201391"/>
              </a:lnTo>
              <a:lnTo>
                <a:pt x="277552" y="12013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00179" y="2514085"/>
        <a:ext cx="61651" cy="61651"/>
      </dsp:txXfrm>
    </dsp:sp>
    <dsp:sp modelId="{47FEE023-1A1D-4B85-A59B-6C1A2EA20C15}">
      <dsp:nvSpPr>
        <dsp:cNvPr id="0" name=""/>
        <dsp:cNvSpPr/>
      </dsp:nvSpPr>
      <dsp:spPr>
        <a:xfrm>
          <a:off x="2092228" y="1944216"/>
          <a:ext cx="277552" cy="528873"/>
        </a:xfrm>
        <a:custGeom>
          <a:avLst/>
          <a:gdLst/>
          <a:ahLst/>
          <a:cxnLst/>
          <a:rect l="0" t="0" r="0" b="0"/>
          <a:pathLst>
            <a:path>
              <a:moveTo>
                <a:pt x="0" y="0"/>
              </a:moveTo>
              <a:lnTo>
                <a:pt x="138776" y="0"/>
              </a:lnTo>
              <a:lnTo>
                <a:pt x="138776" y="528873"/>
              </a:lnTo>
              <a:lnTo>
                <a:pt x="277552" y="528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16073" y="2193720"/>
        <a:ext cx="29863" cy="29863"/>
      </dsp:txXfrm>
    </dsp:sp>
    <dsp:sp modelId="{4B763022-987E-4813-B217-C6DBC14CE2C6}">
      <dsp:nvSpPr>
        <dsp:cNvPr id="0" name=""/>
        <dsp:cNvSpPr/>
      </dsp:nvSpPr>
      <dsp:spPr>
        <a:xfrm>
          <a:off x="2092228" y="1800571"/>
          <a:ext cx="277552" cy="143644"/>
        </a:xfrm>
        <a:custGeom>
          <a:avLst/>
          <a:gdLst/>
          <a:ahLst/>
          <a:cxnLst/>
          <a:rect l="0" t="0" r="0" b="0"/>
          <a:pathLst>
            <a:path>
              <a:moveTo>
                <a:pt x="0" y="143644"/>
              </a:moveTo>
              <a:lnTo>
                <a:pt x="138776" y="143644"/>
              </a:lnTo>
              <a:lnTo>
                <a:pt x="138776" y="0"/>
              </a:lnTo>
              <a:lnTo>
                <a:pt x="277552"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23192" y="1864580"/>
        <a:ext cx="15626" cy="15626"/>
      </dsp:txXfrm>
    </dsp:sp>
    <dsp:sp modelId="{1E5A2185-BA0C-4F91-AA10-F6CB1B0156FC}">
      <dsp:nvSpPr>
        <dsp:cNvPr id="0" name=""/>
        <dsp:cNvSpPr/>
      </dsp:nvSpPr>
      <dsp:spPr>
        <a:xfrm>
          <a:off x="2092228" y="1271698"/>
          <a:ext cx="277552" cy="672517"/>
        </a:xfrm>
        <a:custGeom>
          <a:avLst/>
          <a:gdLst/>
          <a:ahLst/>
          <a:cxnLst/>
          <a:rect l="0" t="0" r="0" b="0"/>
          <a:pathLst>
            <a:path>
              <a:moveTo>
                <a:pt x="0" y="672517"/>
              </a:moveTo>
              <a:lnTo>
                <a:pt x="138776" y="672517"/>
              </a:lnTo>
              <a:lnTo>
                <a:pt x="138776" y="0"/>
              </a:lnTo>
              <a:lnTo>
                <a:pt x="277552"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12816" y="1589768"/>
        <a:ext cx="36377" cy="36377"/>
      </dsp:txXfrm>
    </dsp:sp>
    <dsp:sp modelId="{95FB0B6A-82E2-49A0-84C8-EF6168BE495D}">
      <dsp:nvSpPr>
        <dsp:cNvPr id="0" name=""/>
        <dsp:cNvSpPr/>
      </dsp:nvSpPr>
      <dsp:spPr>
        <a:xfrm>
          <a:off x="2092228" y="742824"/>
          <a:ext cx="277552" cy="1201391"/>
        </a:xfrm>
        <a:custGeom>
          <a:avLst/>
          <a:gdLst/>
          <a:ahLst/>
          <a:cxnLst/>
          <a:rect l="0" t="0" r="0" b="0"/>
          <a:pathLst>
            <a:path>
              <a:moveTo>
                <a:pt x="0" y="1201391"/>
              </a:moveTo>
              <a:lnTo>
                <a:pt x="138776" y="1201391"/>
              </a:lnTo>
              <a:lnTo>
                <a:pt x="138776" y="0"/>
              </a:lnTo>
              <a:lnTo>
                <a:pt x="277552"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00179" y="1312694"/>
        <a:ext cx="61651" cy="61651"/>
      </dsp:txXfrm>
    </dsp:sp>
    <dsp:sp modelId="{4DCC8F3E-F709-4B42-99CB-9E754E86A040}">
      <dsp:nvSpPr>
        <dsp:cNvPr id="0" name=""/>
        <dsp:cNvSpPr/>
      </dsp:nvSpPr>
      <dsp:spPr>
        <a:xfrm>
          <a:off x="2092228" y="213950"/>
          <a:ext cx="277552" cy="1730265"/>
        </a:xfrm>
        <a:custGeom>
          <a:avLst/>
          <a:gdLst/>
          <a:ahLst/>
          <a:cxnLst/>
          <a:rect l="0" t="0" r="0" b="0"/>
          <a:pathLst>
            <a:path>
              <a:moveTo>
                <a:pt x="0" y="1730265"/>
              </a:moveTo>
              <a:lnTo>
                <a:pt x="138776" y="1730265"/>
              </a:lnTo>
              <a:lnTo>
                <a:pt x="138776" y="0"/>
              </a:lnTo>
              <a:lnTo>
                <a:pt x="277552"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187195" y="1035273"/>
        <a:ext cx="87619" cy="87619"/>
      </dsp:txXfrm>
    </dsp:sp>
    <dsp:sp modelId="{D2007AEC-647D-47B0-B4C8-FF0881230684}">
      <dsp:nvSpPr>
        <dsp:cNvPr id="0" name=""/>
        <dsp:cNvSpPr/>
      </dsp:nvSpPr>
      <dsp:spPr>
        <a:xfrm rot="16200000">
          <a:off x="353277" y="1318683"/>
          <a:ext cx="2226836" cy="125106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89919" y="1355325"/>
        <a:ext cx="2153552" cy="1177781"/>
      </dsp:txXfrm>
    </dsp:sp>
    <dsp:sp modelId="{C36D933B-DC2E-49DB-B383-FA9682E4DD3D}">
      <dsp:nvSpPr>
        <dsp:cNvPr id="0" name=""/>
        <dsp:cNvSpPr/>
      </dsp:nvSpPr>
      <dsp:spPr>
        <a:xfrm>
          <a:off x="2369781" y="2401"/>
          <a:ext cx="1744295" cy="4230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369781" y="2401"/>
        <a:ext cx="1744295" cy="423098"/>
      </dsp:txXfrm>
    </dsp:sp>
    <dsp:sp modelId="{E7DD4E41-BC36-48D7-9C26-C49247D78B79}">
      <dsp:nvSpPr>
        <dsp:cNvPr id="0" name=""/>
        <dsp:cNvSpPr/>
      </dsp:nvSpPr>
      <dsp:spPr>
        <a:xfrm>
          <a:off x="2369781" y="531274"/>
          <a:ext cx="1744295" cy="4230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kumimoji="1" lang="zh-TW" altLang="en-US" sz="11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1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1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100" kern="1200" dirty="0"/>
        </a:p>
      </dsp:txBody>
      <dsp:txXfrm>
        <a:off x="2369781" y="531274"/>
        <a:ext cx="1744295" cy="423098"/>
      </dsp:txXfrm>
    </dsp:sp>
    <dsp:sp modelId="{A8CAA23B-DECC-4DE6-98E2-2C9D8BE5E59C}">
      <dsp:nvSpPr>
        <dsp:cNvPr id="0" name=""/>
        <dsp:cNvSpPr/>
      </dsp:nvSpPr>
      <dsp:spPr>
        <a:xfrm>
          <a:off x="2369781" y="1060148"/>
          <a:ext cx="1744295" cy="4230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kumimoji="1" lang="zh-TW" altLang="en-US"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100" kern="1200" dirty="0"/>
        </a:p>
      </dsp:txBody>
      <dsp:txXfrm>
        <a:off x="2369781" y="1060148"/>
        <a:ext cx="1744295" cy="423098"/>
      </dsp:txXfrm>
    </dsp:sp>
    <dsp:sp modelId="{EE9A99F2-3E14-4D11-917F-B58A06B280AB}">
      <dsp:nvSpPr>
        <dsp:cNvPr id="0" name=""/>
        <dsp:cNvSpPr/>
      </dsp:nvSpPr>
      <dsp:spPr>
        <a:xfrm>
          <a:off x="2369781" y="1589022"/>
          <a:ext cx="1721854" cy="4230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kumimoji="1" lang="zh-TW" altLang="en-US"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100" kern="1200" dirty="0"/>
        </a:p>
      </dsp:txBody>
      <dsp:txXfrm>
        <a:off x="2369781" y="1589022"/>
        <a:ext cx="1721854" cy="423098"/>
      </dsp:txXfrm>
    </dsp:sp>
    <dsp:sp modelId="{FE5079DA-EFC3-4922-A063-981745543C78}">
      <dsp:nvSpPr>
        <dsp:cNvPr id="0" name=""/>
        <dsp:cNvSpPr/>
      </dsp:nvSpPr>
      <dsp:spPr>
        <a:xfrm>
          <a:off x="2369781" y="2117895"/>
          <a:ext cx="2477686" cy="710387"/>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適性發展（</a:t>
          </a:r>
          <a:r>
            <a:rPr kumimoji="1" lang="en-US" altLang="zh-TW"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6</a:t>
          </a: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200" kern="1200" baseline="0" dirty="0">
            <a:solidFill>
              <a:srgbClr val="FF0000"/>
            </a:solidFill>
          </a:endParaRPr>
        </a:p>
      </dsp:txBody>
      <dsp:txXfrm>
        <a:off x="2369781" y="2117895"/>
        <a:ext cx="2477686" cy="710387"/>
      </dsp:txXfrm>
    </dsp:sp>
    <dsp:sp modelId="{2024498F-F7CF-4062-9396-EF5F2D7129E6}">
      <dsp:nvSpPr>
        <dsp:cNvPr id="0" name=""/>
        <dsp:cNvSpPr/>
      </dsp:nvSpPr>
      <dsp:spPr>
        <a:xfrm>
          <a:off x="2369781" y="2934058"/>
          <a:ext cx="1744295" cy="4230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kumimoji="1" lang="zh-TW" altLang="en-US" sz="11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1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1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1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100" kern="1200" dirty="0"/>
        </a:p>
      </dsp:txBody>
      <dsp:txXfrm>
        <a:off x="2369781" y="2934058"/>
        <a:ext cx="1744295" cy="423098"/>
      </dsp:txXfrm>
    </dsp:sp>
    <dsp:sp modelId="{4149323B-3026-48D2-9406-B1B2030D0A79}">
      <dsp:nvSpPr>
        <dsp:cNvPr id="0" name=""/>
        <dsp:cNvSpPr/>
      </dsp:nvSpPr>
      <dsp:spPr>
        <a:xfrm>
          <a:off x="2369781" y="3462931"/>
          <a:ext cx="1721854" cy="4230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kumimoji="1" lang="zh-TW" altLang="en-US"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1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100" kern="1200" dirty="0"/>
        </a:p>
      </dsp:txBody>
      <dsp:txXfrm>
        <a:off x="2369781" y="3462931"/>
        <a:ext cx="1721854" cy="423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01781" y="1940133"/>
          <a:ext cx="302449" cy="1706432"/>
        </a:xfrm>
        <a:custGeom>
          <a:avLst/>
          <a:gdLst/>
          <a:ahLst/>
          <a:cxnLst/>
          <a:rect l="0" t="0" r="0" b="0"/>
          <a:pathLst>
            <a:path>
              <a:moveTo>
                <a:pt x="0" y="0"/>
              </a:moveTo>
              <a:lnTo>
                <a:pt x="151224" y="0"/>
              </a:lnTo>
              <a:lnTo>
                <a:pt x="151224" y="1706432"/>
              </a:lnTo>
              <a:lnTo>
                <a:pt x="302449" y="170643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09680" y="2750024"/>
        <a:ext cx="86651" cy="86651"/>
      </dsp:txXfrm>
    </dsp:sp>
    <dsp:sp modelId="{D4F9D83C-9DCD-4181-B117-CB9FA91F3AE2}">
      <dsp:nvSpPr>
        <dsp:cNvPr id="0" name=""/>
        <dsp:cNvSpPr/>
      </dsp:nvSpPr>
      <dsp:spPr>
        <a:xfrm>
          <a:off x="1901781" y="1940133"/>
          <a:ext cx="302449" cy="1152627"/>
        </a:xfrm>
        <a:custGeom>
          <a:avLst/>
          <a:gdLst/>
          <a:ahLst/>
          <a:cxnLst/>
          <a:rect l="0" t="0" r="0" b="0"/>
          <a:pathLst>
            <a:path>
              <a:moveTo>
                <a:pt x="0" y="0"/>
              </a:moveTo>
              <a:lnTo>
                <a:pt x="151224" y="0"/>
              </a:lnTo>
              <a:lnTo>
                <a:pt x="151224" y="1152627"/>
              </a:lnTo>
              <a:lnTo>
                <a:pt x="302449" y="11526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23215" y="2486656"/>
        <a:ext cx="59582" cy="59582"/>
      </dsp:txXfrm>
    </dsp:sp>
    <dsp:sp modelId="{47FEE023-1A1D-4B85-A59B-6C1A2EA20C15}">
      <dsp:nvSpPr>
        <dsp:cNvPr id="0" name=""/>
        <dsp:cNvSpPr/>
      </dsp:nvSpPr>
      <dsp:spPr>
        <a:xfrm>
          <a:off x="1901781" y="1940133"/>
          <a:ext cx="302449" cy="598822"/>
        </a:xfrm>
        <a:custGeom>
          <a:avLst/>
          <a:gdLst/>
          <a:ahLst/>
          <a:cxnLst/>
          <a:rect l="0" t="0" r="0" b="0"/>
          <a:pathLst>
            <a:path>
              <a:moveTo>
                <a:pt x="0" y="0"/>
              </a:moveTo>
              <a:lnTo>
                <a:pt x="151224" y="0"/>
              </a:lnTo>
              <a:lnTo>
                <a:pt x="151224" y="598822"/>
              </a:lnTo>
              <a:lnTo>
                <a:pt x="302449" y="59882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36234" y="2222772"/>
        <a:ext cx="33543" cy="33543"/>
      </dsp:txXfrm>
    </dsp:sp>
    <dsp:sp modelId="{4B763022-987E-4813-B217-C6DBC14CE2C6}">
      <dsp:nvSpPr>
        <dsp:cNvPr id="0" name=""/>
        <dsp:cNvSpPr/>
      </dsp:nvSpPr>
      <dsp:spPr>
        <a:xfrm>
          <a:off x="1901781" y="1894413"/>
          <a:ext cx="302449" cy="91440"/>
        </a:xfrm>
        <a:custGeom>
          <a:avLst/>
          <a:gdLst/>
          <a:ahLst/>
          <a:cxnLst/>
          <a:rect l="0" t="0" r="0" b="0"/>
          <a:pathLst>
            <a:path>
              <a:moveTo>
                <a:pt x="0" y="45720"/>
              </a:moveTo>
              <a:lnTo>
                <a:pt x="151224" y="45720"/>
              </a:lnTo>
              <a:lnTo>
                <a:pt x="151224" y="68228"/>
              </a:lnTo>
              <a:lnTo>
                <a:pt x="302449" y="6822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45424" y="1932551"/>
        <a:ext cx="15164" cy="15164"/>
      </dsp:txXfrm>
    </dsp:sp>
    <dsp:sp modelId="{1E5A2185-BA0C-4F91-AA10-F6CB1B0156FC}">
      <dsp:nvSpPr>
        <dsp:cNvPr id="0" name=""/>
        <dsp:cNvSpPr/>
      </dsp:nvSpPr>
      <dsp:spPr>
        <a:xfrm>
          <a:off x="1901781" y="1386328"/>
          <a:ext cx="302449" cy="553805"/>
        </a:xfrm>
        <a:custGeom>
          <a:avLst/>
          <a:gdLst/>
          <a:ahLst/>
          <a:cxnLst/>
          <a:rect l="0" t="0" r="0" b="0"/>
          <a:pathLst>
            <a:path>
              <a:moveTo>
                <a:pt x="0" y="553805"/>
              </a:moveTo>
              <a:lnTo>
                <a:pt x="151224" y="553805"/>
              </a:lnTo>
              <a:lnTo>
                <a:pt x="151224" y="0"/>
              </a:lnTo>
              <a:lnTo>
                <a:pt x="3024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37231" y="1647455"/>
        <a:ext cx="31550" cy="31550"/>
      </dsp:txXfrm>
    </dsp:sp>
    <dsp:sp modelId="{95FB0B6A-82E2-49A0-84C8-EF6168BE495D}">
      <dsp:nvSpPr>
        <dsp:cNvPr id="0" name=""/>
        <dsp:cNvSpPr/>
      </dsp:nvSpPr>
      <dsp:spPr>
        <a:xfrm>
          <a:off x="1901781" y="810014"/>
          <a:ext cx="302449" cy="1130118"/>
        </a:xfrm>
        <a:custGeom>
          <a:avLst/>
          <a:gdLst/>
          <a:ahLst/>
          <a:cxnLst/>
          <a:rect l="0" t="0" r="0" b="0"/>
          <a:pathLst>
            <a:path>
              <a:moveTo>
                <a:pt x="0" y="1130118"/>
              </a:moveTo>
              <a:lnTo>
                <a:pt x="151224" y="1130118"/>
              </a:lnTo>
              <a:lnTo>
                <a:pt x="151224" y="0"/>
              </a:lnTo>
              <a:lnTo>
                <a:pt x="3024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23759" y="1345826"/>
        <a:ext cx="58494" cy="58494"/>
      </dsp:txXfrm>
    </dsp:sp>
    <dsp:sp modelId="{4DCC8F3E-F709-4B42-99CB-9E754E86A040}">
      <dsp:nvSpPr>
        <dsp:cNvPr id="0" name=""/>
        <dsp:cNvSpPr/>
      </dsp:nvSpPr>
      <dsp:spPr>
        <a:xfrm>
          <a:off x="1901781" y="233700"/>
          <a:ext cx="302449" cy="1706432"/>
        </a:xfrm>
        <a:custGeom>
          <a:avLst/>
          <a:gdLst/>
          <a:ahLst/>
          <a:cxnLst/>
          <a:rect l="0" t="0" r="0" b="0"/>
          <a:pathLst>
            <a:path>
              <a:moveTo>
                <a:pt x="0" y="1706432"/>
              </a:moveTo>
              <a:lnTo>
                <a:pt x="151224" y="1706432"/>
              </a:lnTo>
              <a:lnTo>
                <a:pt x="151224" y="0"/>
              </a:lnTo>
              <a:lnTo>
                <a:pt x="3024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09680" y="1043591"/>
        <a:ext cx="86651" cy="86651"/>
      </dsp:txXfrm>
    </dsp:sp>
    <dsp:sp modelId="{D2007AEC-647D-47B0-B4C8-FF0881230684}">
      <dsp:nvSpPr>
        <dsp:cNvPr id="0" name=""/>
        <dsp:cNvSpPr/>
      </dsp:nvSpPr>
      <dsp:spPr>
        <a:xfrm rot="16200000">
          <a:off x="6846" y="1258490"/>
          <a:ext cx="2426584" cy="136328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46775" y="1298419"/>
        <a:ext cx="2346726" cy="1283428"/>
      </dsp:txXfrm>
    </dsp:sp>
    <dsp:sp modelId="{C36D933B-DC2E-49DB-B383-FA9682E4DD3D}">
      <dsp:nvSpPr>
        <dsp:cNvPr id="0" name=""/>
        <dsp:cNvSpPr/>
      </dsp:nvSpPr>
      <dsp:spPr>
        <a:xfrm>
          <a:off x="2204231" y="3175"/>
          <a:ext cx="1900758" cy="461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204231" y="3175"/>
        <a:ext cx="1900758" cy="461050"/>
      </dsp:txXfrm>
    </dsp:sp>
    <dsp:sp modelId="{E7DD4E41-BC36-48D7-9C26-C49247D78B79}">
      <dsp:nvSpPr>
        <dsp:cNvPr id="0" name=""/>
        <dsp:cNvSpPr/>
      </dsp:nvSpPr>
      <dsp:spPr>
        <a:xfrm>
          <a:off x="2204231" y="579489"/>
          <a:ext cx="1900758" cy="461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204231" y="579489"/>
        <a:ext cx="1900758" cy="461050"/>
      </dsp:txXfrm>
    </dsp:sp>
    <dsp:sp modelId="{A8CAA23B-DECC-4DE6-98E2-2C9D8BE5E59C}">
      <dsp:nvSpPr>
        <dsp:cNvPr id="0" name=""/>
        <dsp:cNvSpPr/>
      </dsp:nvSpPr>
      <dsp:spPr>
        <a:xfrm>
          <a:off x="2204231" y="1155802"/>
          <a:ext cx="1900758" cy="461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204231" y="1155802"/>
        <a:ext cx="1900758" cy="461050"/>
      </dsp:txXfrm>
    </dsp:sp>
    <dsp:sp modelId="{EE9A99F2-3E14-4D11-917F-B58A06B280AB}">
      <dsp:nvSpPr>
        <dsp:cNvPr id="0" name=""/>
        <dsp:cNvSpPr/>
      </dsp:nvSpPr>
      <dsp:spPr>
        <a:xfrm>
          <a:off x="2204231" y="1732116"/>
          <a:ext cx="1876305" cy="461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204231" y="1732116"/>
        <a:ext cx="1876305" cy="461050"/>
      </dsp:txXfrm>
    </dsp:sp>
    <dsp:sp modelId="{FE5079DA-EFC3-4922-A063-981745543C78}">
      <dsp:nvSpPr>
        <dsp:cNvPr id="0" name=""/>
        <dsp:cNvSpPr/>
      </dsp:nvSpPr>
      <dsp:spPr>
        <a:xfrm>
          <a:off x="2204231" y="2308430"/>
          <a:ext cx="1876305" cy="461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204231" y="2308430"/>
        <a:ext cx="1876305" cy="461050"/>
      </dsp:txXfrm>
    </dsp:sp>
    <dsp:sp modelId="{2024498F-F7CF-4062-9396-EF5F2D7129E6}">
      <dsp:nvSpPr>
        <dsp:cNvPr id="0" name=""/>
        <dsp:cNvSpPr/>
      </dsp:nvSpPr>
      <dsp:spPr>
        <a:xfrm>
          <a:off x="2204231" y="2884743"/>
          <a:ext cx="2341367" cy="41603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經濟弱勢</a:t>
          </a:r>
          <a:r>
            <a:rPr kumimoji="1" lang="en-US" altLang="zh-TW"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a:t>
          </a: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r>
            <a:rPr kumimoji="1" lang="en-US" altLang="zh-TW"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a:t>
          </a:r>
          <a:endParaRPr lang="zh-TW" altLang="en-US" sz="2200" kern="1200" baseline="0" dirty="0">
            <a:solidFill>
              <a:srgbClr val="FF0000"/>
            </a:solidFill>
          </a:endParaRPr>
        </a:p>
      </dsp:txBody>
      <dsp:txXfrm>
        <a:off x="2204231" y="2884743"/>
        <a:ext cx="2341367" cy="416033"/>
      </dsp:txXfrm>
    </dsp:sp>
    <dsp:sp modelId="{4149323B-3026-48D2-9406-B1B2030D0A79}">
      <dsp:nvSpPr>
        <dsp:cNvPr id="0" name=""/>
        <dsp:cNvSpPr/>
      </dsp:nvSpPr>
      <dsp:spPr>
        <a:xfrm>
          <a:off x="2204231" y="3416040"/>
          <a:ext cx="1876305" cy="461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204231" y="3416040"/>
        <a:ext cx="1876305" cy="46105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712763" y="1895972"/>
          <a:ext cx="91440" cy="1889698"/>
        </a:xfrm>
        <a:custGeom>
          <a:avLst/>
          <a:gdLst/>
          <a:ahLst/>
          <a:cxnLst/>
          <a:rect l="0" t="0" r="0" b="0"/>
          <a:pathLst>
            <a:path>
              <a:moveTo>
                <a:pt x="45720" y="0"/>
              </a:moveTo>
              <a:lnTo>
                <a:pt x="66579" y="0"/>
              </a:lnTo>
              <a:lnTo>
                <a:pt x="66579" y="1889698"/>
              </a:lnTo>
              <a:lnTo>
                <a:pt x="87438" y="188969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1711229" y="2793567"/>
        <a:ext cx="94507" cy="94507"/>
      </dsp:txXfrm>
    </dsp:sp>
    <dsp:sp modelId="{D4F9D83C-9DCD-4181-B117-CB9FA91F3AE2}">
      <dsp:nvSpPr>
        <dsp:cNvPr id="0" name=""/>
        <dsp:cNvSpPr/>
      </dsp:nvSpPr>
      <dsp:spPr>
        <a:xfrm>
          <a:off x="1712763" y="1895972"/>
          <a:ext cx="91440" cy="1298522"/>
        </a:xfrm>
        <a:custGeom>
          <a:avLst/>
          <a:gdLst/>
          <a:ahLst/>
          <a:cxnLst/>
          <a:rect l="0" t="0" r="0" b="0"/>
          <a:pathLst>
            <a:path>
              <a:moveTo>
                <a:pt x="45720" y="0"/>
              </a:moveTo>
              <a:lnTo>
                <a:pt x="66579" y="0"/>
              </a:lnTo>
              <a:lnTo>
                <a:pt x="66579" y="1298522"/>
              </a:lnTo>
              <a:lnTo>
                <a:pt x="87438" y="129852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26003" y="2512753"/>
        <a:ext cx="64959" cy="64959"/>
      </dsp:txXfrm>
    </dsp:sp>
    <dsp:sp modelId="{47FEE023-1A1D-4B85-A59B-6C1A2EA20C15}">
      <dsp:nvSpPr>
        <dsp:cNvPr id="0" name=""/>
        <dsp:cNvSpPr/>
      </dsp:nvSpPr>
      <dsp:spPr>
        <a:xfrm>
          <a:off x="1712763" y="1895972"/>
          <a:ext cx="91440" cy="707345"/>
        </a:xfrm>
        <a:custGeom>
          <a:avLst/>
          <a:gdLst/>
          <a:ahLst/>
          <a:cxnLst/>
          <a:rect l="0" t="0" r="0" b="0"/>
          <a:pathLst>
            <a:path>
              <a:moveTo>
                <a:pt x="45720" y="0"/>
              </a:moveTo>
              <a:lnTo>
                <a:pt x="66579" y="0"/>
              </a:lnTo>
              <a:lnTo>
                <a:pt x="66579" y="707345"/>
              </a:lnTo>
              <a:lnTo>
                <a:pt x="87438" y="70734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40768" y="2231930"/>
        <a:ext cx="35428" cy="35428"/>
      </dsp:txXfrm>
    </dsp:sp>
    <dsp:sp modelId="{4B763022-987E-4813-B217-C6DBC14CE2C6}">
      <dsp:nvSpPr>
        <dsp:cNvPr id="0" name=""/>
        <dsp:cNvSpPr/>
      </dsp:nvSpPr>
      <dsp:spPr>
        <a:xfrm>
          <a:off x="1712763" y="1895972"/>
          <a:ext cx="91440" cy="116169"/>
        </a:xfrm>
        <a:custGeom>
          <a:avLst/>
          <a:gdLst/>
          <a:ahLst/>
          <a:cxnLst/>
          <a:rect l="0" t="0" r="0" b="0"/>
          <a:pathLst>
            <a:path>
              <a:moveTo>
                <a:pt x="45720" y="0"/>
              </a:moveTo>
              <a:lnTo>
                <a:pt x="66579" y="0"/>
              </a:lnTo>
              <a:lnTo>
                <a:pt x="66579" y="116169"/>
              </a:lnTo>
              <a:lnTo>
                <a:pt x="87438" y="11616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55397" y="1950971"/>
        <a:ext cx="6171" cy="6171"/>
      </dsp:txXfrm>
    </dsp:sp>
    <dsp:sp modelId="{1E5A2185-BA0C-4F91-AA10-F6CB1B0156FC}">
      <dsp:nvSpPr>
        <dsp:cNvPr id="0" name=""/>
        <dsp:cNvSpPr/>
      </dsp:nvSpPr>
      <dsp:spPr>
        <a:xfrm>
          <a:off x="1712763" y="1420965"/>
          <a:ext cx="91440" cy="475007"/>
        </a:xfrm>
        <a:custGeom>
          <a:avLst/>
          <a:gdLst/>
          <a:ahLst/>
          <a:cxnLst/>
          <a:rect l="0" t="0" r="0" b="0"/>
          <a:pathLst>
            <a:path>
              <a:moveTo>
                <a:pt x="45720" y="475007"/>
              </a:moveTo>
              <a:lnTo>
                <a:pt x="66579" y="475007"/>
              </a:lnTo>
              <a:lnTo>
                <a:pt x="66579" y="0"/>
              </a:lnTo>
              <a:lnTo>
                <a:pt x="8743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46562" y="1646547"/>
        <a:ext cx="23841" cy="23841"/>
      </dsp:txXfrm>
    </dsp:sp>
    <dsp:sp modelId="{95FB0B6A-82E2-49A0-84C8-EF6168BE495D}">
      <dsp:nvSpPr>
        <dsp:cNvPr id="0" name=""/>
        <dsp:cNvSpPr/>
      </dsp:nvSpPr>
      <dsp:spPr>
        <a:xfrm>
          <a:off x="1712763" y="829788"/>
          <a:ext cx="91440" cy="1066183"/>
        </a:xfrm>
        <a:custGeom>
          <a:avLst/>
          <a:gdLst/>
          <a:ahLst/>
          <a:cxnLst/>
          <a:rect l="0" t="0" r="0" b="0"/>
          <a:pathLst>
            <a:path>
              <a:moveTo>
                <a:pt x="45720" y="1066183"/>
              </a:moveTo>
              <a:lnTo>
                <a:pt x="66579" y="1066183"/>
              </a:lnTo>
              <a:lnTo>
                <a:pt x="66579" y="0"/>
              </a:lnTo>
              <a:lnTo>
                <a:pt x="8743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31808" y="1336205"/>
        <a:ext cx="53349" cy="53349"/>
      </dsp:txXfrm>
    </dsp:sp>
    <dsp:sp modelId="{4DCC8F3E-F709-4B42-99CB-9E754E86A040}">
      <dsp:nvSpPr>
        <dsp:cNvPr id="0" name=""/>
        <dsp:cNvSpPr/>
      </dsp:nvSpPr>
      <dsp:spPr>
        <a:xfrm>
          <a:off x="1712763" y="238612"/>
          <a:ext cx="91440" cy="1657359"/>
        </a:xfrm>
        <a:custGeom>
          <a:avLst/>
          <a:gdLst/>
          <a:ahLst/>
          <a:cxnLst/>
          <a:rect l="0" t="0" r="0" b="0"/>
          <a:pathLst>
            <a:path>
              <a:moveTo>
                <a:pt x="45720" y="1657359"/>
              </a:moveTo>
              <a:lnTo>
                <a:pt x="66579" y="1657359"/>
              </a:lnTo>
              <a:lnTo>
                <a:pt x="66579" y="0"/>
              </a:lnTo>
              <a:lnTo>
                <a:pt x="8743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1717035" y="1025845"/>
        <a:ext cx="82894" cy="82894"/>
      </dsp:txXfrm>
    </dsp:sp>
    <dsp:sp modelId="{D2007AEC-647D-47B0-B4C8-FF0881230684}">
      <dsp:nvSpPr>
        <dsp:cNvPr id="0" name=""/>
        <dsp:cNvSpPr/>
      </dsp:nvSpPr>
      <dsp:spPr>
        <a:xfrm rot="16200000">
          <a:off x="-185321" y="1196750"/>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144362" y="1237709"/>
        <a:ext cx="2407245" cy="1316526"/>
      </dsp:txXfrm>
    </dsp:sp>
    <dsp:sp modelId="{C36D933B-DC2E-49DB-B383-FA9682E4DD3D}">
      <dsp:nvSpPr>
        <dsp:cNvPr id="0" name=""/>
        <dsp:cNvSpPr/>
      </dsp:nvSpPr>
      <dsp:spPr>
        <a:xfrm>
          <a:off x="1800201"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1800201" y="2141"/>
        <a:ext cx="1949777" cy="472941"/>
      </dsp:txXfrm>
    </dsp:sp>
    <dsp:sp modelId="{E7DD4E41-BC36-48D7-9C26-C49247D78B79}">
      <dsp:nvSpPr>
        <dsp:cNvPr id="0" name=""/>
        <dsp:cNvSpPr/>
      </dsp:nvSpPr>
      <dsp:spPr>
        <a:xfrm>
          <a:off x="1800201"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zh-TW" altLang="en-US" sz="15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5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5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500" kern="1200" dirty="0"/>
        </a:p>
      </dsp:txBody>
      <dsp:txXfrm>
        <a:off x="1800201" y="593318"/>
        <a:ext cx="1949777" cy="472941"/>
      </dsp:txXfrm>
    </dsp:sp>
    <dsp:sp modelId="{A8CAA23B-DECC-4DE6-98E2-2C9D8BE5E59C}">
      <dsp:nvSpPr>
        <dsp:cNvPr id="0" name=""/>
        <dsp:cNvSpPr/>
      </dsp:nvSpPr>
      <dsp:spPr>
        <a:xfrm>
          <a:off x="1800201"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5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500" kern="1200" dirty="0"/>
        </a:p>
      </dsp:txBody>
      <dsp:txXfrm>
        <a:off x="1800201" y="1184494"/>
        <a:ext cx="1949777" cy="472941"/>
      </dsp:txXfrm>
    </dsp:sp>
    <dsp:sp modelId="{EE9A99F2-3E14-4D11-917F-B58A06B280AB}">
      <dsp:nvSpPr>
        <dsp:cNvPr id="0" name=""/>
        <dsp:cNvSpPr/>
      </dsp:nvSpPr>
      <dsp:spPr>
        <a:xfrm>
          <a:off x="1800201"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zh-TW" altLang="en-US" sz="15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5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5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500" kern="1200" dirty="0"/>
        </a:p>
      </dsp:txBody>
      <dsp:txXfrm>
        <a:off x="1800201" y="1775670"/>
        <a:ext cx="1924694" cy="472941"/>
      </dsp:txXfrm>
    </dsp:sp>
    <dsp:sp modelId="{FE5079DA-EFC3-4922-A063-981745543C78}">
      <dsp:nvSpPr>
        <dsp:cNvPr id="0" name=""/>
        <dsp:cNvSpPr/>
      </dsp:nvSpPr>
      <dsp:spPr>
        <a:xfrm>
          <a:off x="1800201"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5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500" kern="1200" dirty="0"/>
        </a:p>
      </dsp:txBody>
      <dsp:txXfrm>
        <a:off x="1800201" y="2366847"/>
        <a:ext cx="1924694" cy="472941"/>
      </dsp:txXfrm>
    </dsp:sp>
    <dsp:sp modelId="{2024498F-F7CF-4062-9396-EF5F2D7129E6}">
      <dsp:nvSpPr>
        <dsp:cNvPr id="0" name=""/>
        <dsp:cNvSpPr/>
      </dsp:nvSpPr>
      <dsp:spPr>
        <a:xfrm>
          <a:off x="1800201"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5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5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500" kern="1200" dirty="0"/>
        </a:p>
      </dsp:txBody>
      <dsp:txXfrm>
        <a:off x="1800201" y="2958023"/>
        <a:ext cx="1949777" cy="472941"/>
      </dsp:txXfrm>
    </dsp:sp>
    <dsp:sp modelId="{4149323B-3026-48D2-9406-B1B2030D0A79}">
      <dsp:nvSpPr>
        <dsp:cNvPr id="0" name=""/>
        <dsp:cNvSpPr/>
      </dsp:nvSpPr>
      <dsp:spPr>
        <a:xfrm>
          <a:off x="1800201" y="3549200"/>
          <a:ext cx="365290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zh-TW" altLang="en-US" sz="20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20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20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2000" u="none" kern="1200" dirty="0">
            <a:solidFill>
              <a:srgbClr val="FFFF00"/>
            </a:solidFill>
          </a:endParaRPr>
        </a:p>
      </dsp:txBody>
      <dsp:txXfrm>
        <a:off x="1800201" y="3549200"/>
        <a:ext cx="3652907" cy="47294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15965"/>
          <a:ext cx="4004144" cy="1450295"/>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a:lnSpc>
              <a:spcPts val="2400"/>
            </a:lnSpc>
            <a:spcBef>
              <a:spcPct val="0"/>
            </a:spcBef>
            <a:spcAft>
              <a:spcPct val="35000"/>
            </a:spcAft>
          </a:pPr>
          <a:r>
            <a:rPr lang="zh-TW" altLang="en-US" sz="3400" b="1" kern="1200" dirty="0">
              <a:solidFill>
                <a:sysClr val="window" lastClr="FFFFFF"/>
              </a:solidFill>
              <a:latin typeface="微軟正黑體" pitchFamily="34" charset="-120"/>
              <a:ea typeface="微軟正黑體" pitchFamily="34" charset="-120"/>
              <a:cs typeface="+mn-cs"/>
            </a:rPr>
            <a:t>報名人數小於</a:t>
          </a:r>
          <a:endParaRPr lang="en-US" altLang="zh-TW" sz="3400" b="1" kern="1200" dirty="0">
            <a:solidFill>
              <a:sysClr val="window" lastClr="FFFFFF"/>
            </a:solidFill>
            <a:latin typeface="微軟正黑體" pitchFamily="34" charset="-120"/>
            <a:ea typeface="微軟正黑體" pitchFamily="34" charset="-120"/>
            <a:cs typeface="+mn-cs"/>
          </a:endParaRPr>
        </a:p>
        <a:p>
          <a:pPr lvl="0" algn="ctr" defTabSz="1511300">
            <a:lnSpc>
              <a:spcPts val="2400"/>
            </a:lnSpc>
            <a:spcBef>
              <a:spcPct val="0"/>
            </a:spcBef>
            <a:spcAft>
              <a:spcPct val="35000"/>
            </a:spcAft>
          </a:pPr>
          <a:r>
            <a:rPr lang="zh-TW" altLang="en-US" sz="3400" b="1" kern="1200" dirty="0">
              <a:solidFill>
                <a:sysClr val="window" lastClr="FFFFFF"/>
              </a:solidFill>
              <a:latin typeface="微軟正黑體" pitchFamily="34" charset="-120"/>
              <a:ea typeface="微軟正黑體" pitchFamily="34" charset="-120"/>
              <a:cs typeface="+mn-cs"/>
            </a:rPr>
            <a:t>等於招生人數</a:t>
          </a:r>
        </a:p>
      </dsp:txBody>
      <dsp:txXfrm>
        <a:off x="41" y="15965"/>
        <a:ext cx="4004144" cy="1450295"/>
      </dsp:txXfrm>
    </dsp:sp>
    <dsp:sp modelId="{FAA21C59-DE95-4D4A-AE88-80B23005417C}">
      <dsp:nvSpPr>
        <dsp:cNvPr id="0" name=""/>
        <dsp:cNvSpPr/>
      </dsp:nvSpPr>
      <dsp:spPr>
        <a:xfrm>
          <a:off x="41" y="1323052"/>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23052"/>
        <a:ext cx="4004144" cy="3186945"/>
      </dsp:txXfrm>
    </dsp:sp>
    <dsp:sp modelId="{9F799F07-A338-47F2-845F-640F15D437A4}">
      <dsp:nvSpPr>
        <dsp:cNvPr id="0" name=""/>
        <dsp:cNvSpPr/>
      </dsp:nvSpPr>
      <dsp:spPr>
        <a:xfrm>
          <a:off x="4564766" y="53160"/>
          <a:ext cx="4004144" cy="1301517"/>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a:lnSpc>
              <a:spcPts val="2400"/>
            </a:lnSpc>
            <a:spcBef>
              <a:spcPct val="0"/>
            </a:spcBef>
            <a:spcAft>
              <a:spcPct val="35000"/>
            </a:spcAft>
          </a:pPr>
          <a:r>
            <a:rPr lang="zh-TW" altLang="en-US" sz="3400" b="1" kern="1200" dirty="0">
              <a:solidFill>
                <a:sysClr val="window" lastClr="FFFFFF"/>
              </a:solidFill>
              <a:latin typeface="微軟正黑體" pitchFamily="34" charset="-120"/>
              <a:ea typeface="微軟正黑體" pitchFamily="34" charset="-120"/>
              <a:cs typeface="+mn-cs"/>
            </a:rPr>
            <a:t>報名人數大於</a:t>
          </a:r>
          <a:endParaRPr lang="en-US" altLang="zh-TW" sz="3400" b="1" kern="1200" dirty="0">
            <a:solidFill>
              <a:sysClr val="window" lastClr="FFFFFF"/>
            </a:solidFill>
            <a:latin typeface="微軟正黑體" pitchFamily="34" charset="-120"/>
            <a:ea typeface="微軟正黑體" pitchFamily="34" charset="-120"/>
            <a:cs typeface="+mn-cs"/>
          </a:endParaRPr>
        </a:p>
        <a:p>
          <a:pPr lvl="0" algn="ctr" defTabSz="1511300">
            <a:lnSpc>
              <a:spcPts val="2400"/>
            </a:lnSpc>
            <a:spcBef>
              <a:spcPct val="0"/>
            </a:spcBef>
            <a:spcAft>
              <a:spcPct val="35000"/>
            </a:spcAft>
          </a:pPr>
          <a:r>
            <a:rPr lang="zh-TW" altLang="en-US" sz="3400" b="1" kern="1200" dirty="0">
              <a:solidFill>
                <a:sysClr val="window" lastClr="FFFFFF"/>
              </a:solidFill>
              <a:latin typeface="微軟正黑體" pitchFamily="34" charset="-120"/>
              <a:ea typeface="微軟正黑體" pitchFamily="34" charset="-120"/>
              <a:cs typeface="+mn-cs"/>
            </a:rPr>
            <a:t>招生人數</a:t>
          </a:r>
        </a:p>
      </dsp:txBody>
      <dsp:txXfrm>
        <a:off x="4564766" y="53160"/>
        <a:ext cx="4004144" cy="1301517"/>
      </dsp:txXfrm>
    </dsp:sp>
    <dsp:sp modelId="{35B5380F-BC8B-41F4-9877-8B7007AFF4DF}">
      <dsp:nvSpPr>
        <dsp:cNvPr id="0" name=""/>
        <dsp:cNvSpPr/>
      </dsp:nvSpPr>
      <dsp:spPr>
        <a:xfrm>
          <a:off x="4564766" y="1285857"/>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p>
        <a:p>
          <a:pPr marL="228600" lvl="1" indent="-228600" algn="l" defTabSz="1200150">
            <a:lnSpc>
              <a:spcPct val="90000"/>
            </a:lnSpc>
            <a:spcBef>
              <a:spcPct val="0"/>
            </a:spcBef>
            <a:spcAft>
              <a:spcPct val="15000"/>
            </a:spcAft>
            <a:buChar char="••"/>
          </a:pP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若經比序後仍同分超額，逕報各該主管機關核准增額或為其他適當之處理</a:t>
          </a: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p>
      </dsp:txBody>
      <dsp:txXfrm>
        <a:off x="4564766" y="1285857"/>
        <a:ext cx="4004144" cy="318694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資格</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國中</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會考</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總積分</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altLang="zh-TW" sz="2400" b="1" kern="1200" dirty="0">
            <a:solidFill>
              <a:srgbClr val="FFFFCC"/>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FFFFCC"/>
              </a:solidFill>
              <a:latin typeface="微軟正黑體" pitchFamily="34" charset="-120"/>
              <a:ea typeface="微軟正黑體" pitchFamily="34" charset="-120"/>
              <a:cs typeface="+mn-cs"/>
            </a:rPr>
            <a:t>會考成績逐科比序</a:t>
          </a:r>
        </a:p>
        <a:p>
          <a:pPr lvl="0" algn="ctr" defTabSz="1066800">
            <a:lnSpc>
              <a:spcPct val="90000"/>
            </a:lnSpc>
            <a:spcBef>
              <a:spcPct val="0"/>
            </a:spcBef>
            <a:spcAft>
              <a:spcPct val="35000"/>
            </a:spcAft>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549589"/>
          <a:ext cx="8064896" cy="1165054"/>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30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3000" b="1" kern="1200" dirty="0">
            <a:solidFill>
              <a:sysClr val="window" lastClr="FFFFFF"/>
            </a:solidFill>
            <a:latin typeface="Calibri"/>
            <a:ea typeface="新細明體"/>
            <a:cs typeface="+mn-cs"/>
          </a:endParaRPr>
        </a:p>
      </dsp:txBody>
      <dsp:txXfrm>
        <a:off x="0" y="3549589"/>
        <a:ext cx="8064896" cy="1165054"/>
      </dsp:txXfrm>
    </dsp:sp>
    <dsp:sp modelId="{94868AFB-F07C-4884-9693-0A8938CE6C12}">
      <dsp:nvSpPr>
        <dsp:cNvPr id="0" name=""/>
        <dsp:cNvSpPr/>
      </dsp:nvSpPr>
      <dsp:spPr>
        <a:xfrm rot="10800000">
          <a:off x="0" y="1775211"/>
          <a:ext cx="8064896" cy="1791854"/>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30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3000" b="1" kern="1200" dirty="0">
            <a:solidFill>
              <a:sysClr val="window" lastClr="FFFFFF"/>
            </a:solidFill>
            <a:latin typeface="Calibri"/>
            <a:ea typeface="新細明體"/>
            <a:cs typeface="+mn-cs"/>
          </a:endParaRPr>
        </a:p>
      </dsp:txBody>
      <dsp:txXfrm rot="10800000">
        <a:off x="0" y="1775211"/>
        <a:ext cx="8064896" cy="1164293"/>
      </dsp:txXfrm>
    </dsp:sp>
    <dsp:sp modelId="{88D538C4-50D4-47C6-B029-F28F7812FA79}">
      <dsp:nvSpPr>
        <dsp:cNvPr id="0" name=""/>
        <dsp:cNvSpPr/>
      </dsp:nvSpPr>
      <dsp:spPr>
        <a:xfrm rot="10800000">
          <a:off x="0" y="0"/>
          <a:ext cx="8064896" cy="1791854"/>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30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3000" b="1" kern="1200" dirty="0">
            <a:solidFill>
              <a:sysClr val="window" lastClr="FFFFFF"/>
            </a:solidFill>
            <a:latin typeface="Calibri"/>
            <a:ea typeface="新細明體"/>
            <a:cs typeface="+mn-cs"/>
          </a:endParaRPr>
        </a:p>
      </dsp:txBody>
      <dsp:txXfrm rot="10800000">
        <a:off x="0" y="0"/>
        <a:ext cx="8064896" cy="116429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原住民</a:t>
          </a:r>
          <a:endParaRPr lang="en-US" altLang="zh-TW" sz="2800" b="1" kern="1200" dirty="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實驗教育班</a:t>
          </a:r>
        </a:p>
      </dsp:txBody>
      <dsp:txXfrm>
        <a:off x="4269849" y="2325633"/>
        <a:ext cx="2587787" cy="155267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795" y="0"/>
          <a:ext cx="8221804"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smtClean="0">
              <a:latin typeface="微軟正黑體" panose="020B0604030504040204" pitchFamily="34" charset="-120"/>
              <a:ea typeface="微軟正黑體" panose="020B0604030504040204" pitchFamily="34" charset="-120"/>
              <a:cs typeface="+mn-cs"/>
            </a:rPr>
            <a:t>食品群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156" y="41361"/>
        <a:ext cx="8139082" cy="1329431"/>
      </dsp:txXfrm>
    </dsp:sp>
    <dsp:sp modelId="{DA6F3BDF-444E-4FBD-8E85-368607583A8F}">
      <dsp:nvSpPr>
        <dsp:cNvPr id="0" name=""/>
        <dsp:cNvSpPr/>
      </dsp:nvSpPr>
      <dsp:spPr>
        <a:xfrm>
          <a:off x="3897" y="1556904"/>
          <a:ext cx="3987868"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食品加工科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1598265"/>
        <a:ext cx="3905146" cy="1329431"/>
      </dsp:txXfrm>
    </dsp:sp>
    <dsp:sp modelId="{B05851AB-2C31-4E4C-965D-989B0A05466E}">
      <dsp:nvSpPr>
        <dsp:cNvPr id="0" name=""/>
        <dsp:cNvSpPr/>
      </dsp:nvSpPr>
      <dsp:spPr>
        <a:xfrm>
          <a:off x="3897"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內埔農工</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3154212"/>
        <a:ext cx="1870200" cy="1329431"/>
      </dsp:txXfrm>
    </dsp:sp>
    <dsp:sp modelId="{E1549871-B05D-41C2-A4AE-85BE60C25676}">
      <dsp:nvSpPr>
        <dsp:cNvPr id="0" name=""/>
        <dsp:cNvSpPr/>
      </dsp:nvSpPr>
      <dsp:spPr>
        <a:xfrm>
          <a:off x="2038843"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2080204" y="3154212"/>
        <a:ext cx="1870200" cy="1329431"/>
      </dsp:txXfrm>
    </dsp:sp>
    <dsp:sp modelId="{B35AB213-84E2-4DD8-B699-AFF558E8DE2B}">
      <dsp:nvSpPr>
        <dsp:cNvPr id="0" name=""/>
        <dsp:cNvSpPr/>
      </dsp:nvSpPr>
      <dsp:spPr>
        <a:xfrm>
          <a:off x="4155811"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水產食品科</a:t>
          </a:r>
          <a:endParaRPr lang="en-US" altLang="zh-TW" sz="2400" b="1" kern="1200" smtClean="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smtClean="0">
              <a:latin typeface="微軟正黑體" panose="020B0604030504040204" pitchFamily="34" charset="-120"/>
              <a:ea typeface="微軟正黑體" panose="020B0604030504040204" pitchFamily="34" charset="-120"/>
              <a:cs typeface="+mn-cs"/>
            </a:rPr>
            <a:t>(</a:t>
          </a:r>
          <a:r>
            <a:rPr lang="zh-TW" altLang="en-US" sz="2400" b="1" kern="1200" smtClean="0">
              <a:latin typeface="微軟正黑體" panose="020B0604030504040204" pitchFamily="34" charset="-120"/>
              <a:ea typeface="微軟正黑體" panose="020B0604030504040204" pitchFamily="34" charset="-120"/>
              <a:cs typeface="+mn-cs"/>
            </a:rPr>
            <a:t>產特</a:t>
          </a:r>
          <a:r>
            <a:rPr lang="en-US" altLang="zh-TW" sz="2400" b="1" kern="1200" smtClean="0">
              <a:latin typeface="微軟正黑體" panose="020B0604030504040204" pitchFamily="34" charset="-120"/>
              <a:ea typeface="微軟正黑體" panose="020B0604030504040204" pitchFamily="34" charset="-120"/>
              <a:cs typeface="+mn-cs"/>
            </a:rPr>
            <a:t>)</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1598265"/>
        <a:ext cx="1870200" cy="1329431"/>
      </dsp:txXfrm>
    </dsp:sp>
    <dsp:sp modelId="{4BCC6D40-38C1-4628-B411-2F957D6B9789}">
      <dsp:nvSpPr>
        <dsp:cNvPr id="0" name=""/>
        <dsp:cNvSpPr/>
      </dsp:nvSpPr>
      <dsp:spPr>
        <a:xfrm>
          <a:off x="4155811"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東港海事</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3154212"/>
        <a:ext cx="1870200" cy="1329431"/>
      </dsp:txXfrm>
    </dsp:sp>
    <dsp:sp modelId="{1A78AD87-43B1-4ABA-96C2-140CBD1A232C}">
      <dsp:nvSpPr>
        <dsp:cNvPr id="0" name=""/>
        <dsp:cNvSpPr/>
      </dsp:nvSpPr>
      <dsp:spPr>
        <a:xfrm>
          <a:off x="6272779"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cs typeface="+mn-cs"/>
            </a:rPr>
            <a:t>烘焙科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314140" y="1598265"/>
        <a:ext cx="1870200" cy="1329431"/>
      </dsp:txXfrm>
    </dsp:sp>
    <dsp:sp modelId="{C0E67459-780B-43DF-8130-17CD260479A5}">
      <dsp:nvSpPr>
        <dsp:cNvPr id="0" name=""/>
        <dsp:cNvSpPr/>
      </dsp:nvSpPr>
      <dsp:spPr>
        <a:xfrm>
          <a:off x="6272779"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314140" y="3154212"/>
        <a:ext cx="1870200"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a:latin typeface="微軟正黑體" panose="020B0604030504040204" pitchFamily="34" charset="-120"/>
              <a:ea typeface="微軟正黑體" panose="020B0604030504040204" pitchFamily="34" charset="-120"/>
              <a:cs typeface="+mn-cs"/>
            </a:rPr>
            <a:t>家政科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a:latin typeface="微軟正黑體" panose="020B0604030504040204" pitchFamily="34" charset="-120"/>
              <a:ea typeface="微軟正黑體" panose="020B0604030504040204" pitchFamily="34" charset="-120"/>
              <a:cs typeface="+mn-cs"/>
            </a:rPr>
            <a:t>幼兒保育科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cs typeface="+mn-cs"/>
            </a:rPr>
            <a:t>照顧服務</a:t>
          </a:r>
          <a:r>
            <a:rPr lang="zh-TW" altLang="en-US" sz="2500" b="1" kern="1200" dirty="0" smtClean="0">
              <a:latin typeface="微軟正黑體" panose="020B0604030504040204" pitchFamily="34" charset="-120"/>
              <a:ea typeface="微軟正黑體" panose="020B0604030504040204" pitchFamily="34" charset="-120"/>
              <a:cs typeface="+mn-cs"/>
            </a:rPr>
            <a:t>科</a:t>
          </a:r>
          <a:r>
            <a:rPr lang="en-US" altLang="zh-TW" sz="2500" b="1" kern="1200" dirty="0" smtClean="0">
              <a:latin typeface="微軟正黑體" panose="020B0604030504040204" pitchFamily="34" charset="-120"/>
              <a:ea typeface="微軟正黑體" panose="020B0604030504040204" pitchFamily="34" charset="-120"/>
              <a:cs typeface="+mn-cs"/>
            </a:rPr>
            <a:t>(</a:t>
          </a:r>
          <a:r>
            <a:rPr lang="zh-TW" altLang="en-US" sz="2500" b="1" kern="1200" dirty="0" smtClean="0">
              <a:latin typeface="微軟正黑體" panose="020B0604030504040204" pitchFamily="34" charset="-120"/>
              <a:ea typeface="微軟正黑體" panose="020B0604030504040204" pitchFamily="34" charset="-120"/>
              <a:cs typeface="+mn-cs"/>
            </a:rPr>
            <a:t>產特</a:t>
          </a:r>
          <a:r>
            <a:rPr lang="en-US" altLang="zh-TW" sz="2500" b="1" kern="1200" dirty="0" smtClean="0">
              <a:latin typeface="微軟正黑體" panose="020B0604030504040204" pitchFamily="34" charset="-120"/>
              <a:ea typeface="微軟正黑體" panose="020B0604030504040204" pitchFamily="34" charset="-120"/>
              <a:cs typeface="+mn-cs"/>
            </a:rPr>
            <a:t>)</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b="1" kern="1200"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b="1" kern="1200"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062" y="2435614"/>
        <a:ext cx="8095475" cy="202639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49633" y="-1845324"/>
          <a:ext cx="1185128"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u="none" kern="1200" baseline="0" dirty="0">
              <a:solidFill>
                <a:srgbClr val="FF0000"/>
              </a:solidFill>
              <a:latin typeface="微軟正黑體" pitchFamily="34" charset="-120"/>
              <a:ea typeface="微軟正黑體" pitchFamily="34" charset="-120"/>
              <a:cs typeface="+mn-cs"/>
            </a:rPr>
            <a:t>檢視現階段比序積分及熟悉志願序變化對計分的影響</a:t>
          </a:r>
        </a:p>
      </dsp:txBody>
      <dsp:txXfrm rot="-5400000">
        <a:off x="2881164" y="180998"/>
        <a:ext cx="5064215" cy="1069422"/>
      </dsp:txXfrm>
    </dsp:sp>
    <dsp:sp modelId="{B54E2779-672F-491F-801F-F86DB2C112E9}">
      <dsp:nvSpPr>
        <dsp:cNvPr id="0" name=""/>
        <dsp:cNvSpPr/>
      </dsp:nvSpPr>
      <dsp:spPr>
        <a:xfrm>
          <a:off x="0" y="758"/>
          <a:ext cx="2881163" cy="1429902"/>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69802" y="70560"/>
        <a:ext cx="2741559" cy="1290298"/>
      </dsp:txXfrm>
    </dsp:sp>
    <dsp:sp modelId="{A3BB1BEA-D5EA-49C6-9382-30D7735B5320}">
      <dsp:nvSpPr>
        <dsp:cNvPr id="0" name=""/>
        <dsp:cNvSpPr/>
      </dsp:nvSpPr>
      <dsp:spPr>
        <a:xfrm rot="5400000">
          <a:off x="4849633" y="-315597"/>
          <a:ext cx="1185128"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提前分段上傳與檢核學生基本資料及比序資料與積分</a:t>
          </a:r>
        </a:p>
      </dsp:txBody>
      <dsp:txXfrm rot="-5400000">
        <a:off x="2881164" y="1710725"/>
        <a:ext cx="5064215" cy="1069422"/>
      </dsp:txXfrm>
    </dsp:sp>
    <dsp:sp modelId="{8C0FC3F0-561C-419C-A408-B4B39FDA94A8}">
      <dsp:nvSpPr>
        <dsp:cNvPr id="0" name=""/>
        <dsp:cNvSpPr/>
      </dsp:nvSpPr>
      <dsp:spPr>
        <a:xfrm>
          <a:off x="0" y="1504731"/>
          <a:ext cx="2881163" cy="1481411"/>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2317" y="1577048"/>
        <a:ext cx="2736529" cy="1336777"/>
      </dsp:txXfrm>
    </dsp:sp>
    <dsp:sp modelId="{5C863729-FECA-48BA-B95D-3574515DA2DA}">
      <dsp:nvSpPr>
        <dsp:cNvPr id="0" name=""/>
        <dsp:cNvSpPr/>
      </dsp:nvSpPr>
      <dsp:spPr>
        <a:xfrm rot="5400000">
          <a:off x="4644298" y="1294264"/>
          <a:ext cx="1585169" cy="5117066"/>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78350" y="3137594"/>
        <a:ext cx="5039684" cy="1430405"/>
      </dsp:txXfrm>
    </dsp:sp>
    <dsp:sp modelId="{EA7DDBA6-DDBD-4C26-8740-DDCAC90EC60B}">
      <dsp:nvSpPr>
        <dsp:cNvPr id="0" name=""/>
        <dsp:cNvSpPr/>
      </dsp:nvSpPr>
      <dsp:spPr>
        <a:xfrm>
          <a:off x="0" y="3112092"/>
          <a:ext cx="2878349" cy="1481411"/>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2317" y="3184409"/>
        <a:ext cx="2733715" cy="13367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2364" y="1409"/>
          <a:ext cx="3843331" cy="272021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微軟正黑體" panose="020B0604030504040204" pitchFamily="34" charset="-120"/>
              <a:ea typeface="微軟正黑體" panose="020B0604030504040204" pitchFamily="34" charset="-120"/>
            </a:rPr>
            <a:t>高級中等學校</a:t>
          </a:r>
          <a:endParaRPr lang="en-US" altLang="zh-TW" sz="3000" kern="1200" dirty="0">
            <a:latin typeface="微軟正黑體" panose="020B0604030504040204" pitchFamily="34" charset="-120"/>
            <a:ea typeface="微軟正黑體" panose="020B0604030504040204" pitchFamily="34" charset="-120"/>
          </a:endParaRPr>
        </a:p>
        <a:p>
          <a:pPr lvl="0" algn="ctr" defTabSz="1333500">
            <a:lnSpc>
              <a:spcPct val="90000"/>
            </a:lnSpc>
            <a:spcBef>
              <a:spcPct val="0"/>
            </a:spcBef>
            <a:spcAft>
              <a:spcPct val="35000"/>
            </a:spcAft>
          </a:pPr>
          <a:r>
            <a:rPr lang="zh-TW" altLang="en-US" sz="3000" kern="1200" dirty="0">
              <a:latin typeface="微軟正黑體" panose="020B0604030504040204" pitchFamily="34" charset="-120"/>
              <a:ea typeface="微軟正黑體" panose="020B0604030504040204" pitchFamily="34" charset="-120"/>
            </a:rPr>
            <a:t>免試入學</a:t>
          </a:r>
        </a:p>
      </dsp:txBody>
      <dsp:txXfrm>
        <a:off x="82036" y="81081"/>
        <a:ext cx="3683987" cy="2560869"/>
      </dsp:txXfrm>
    </dsp:sp>
    <dsp:sp modelId="{D5469BDE-54AC-485E-99FA-0F30F13B7F69}">
      <dsp:nvSpPr>
        <dsp:cNvPr id="0" name=""/>
        <dsp:cNvSpPr/>
      </dsp:nvSpPr>
      <dsp:spPr>
        <a:xfrm>
          <a:off x="2364" y="2957273"/>
          <a:ext cx="634927"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b="1" kern="1200" dirty="0">
              <a:latin typeface="微軟正黑體" panose="020B0604030504040204" pitchFamily="34" charset="-120"/>
              <a:ea typeface="微軟正黑體" panose="020B0604030504040204" pitchFamily="34" charset="-120"/>
            </a:rPr>
            <a:t>學習區完全免試入學</a:t>
          </a:r>
        </a:p>
      </dsp:txBody>
      <dsp:txXfrm>
        <a:off x="20960" y="2975869"/>
        <a:ext cx="597735" cy="2683021"/>
      </dsp:txXfrm>
    </dsp:sp>
    <dsp:sp modelId="{C44CE77C-8AAD-4C28-A975-B2ED6D2742A5}">
      <dsp:nvSpPr>
        <dsp:cNvPr id="0" name=""/>
        <dsp:cNvSpPr/>
      </dsp:nvSpPr>
      <dsp:spPr>
        <a:xfrm>
          <a:off x="678728"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直升入學</a:t>
          </a:r>
        </a:p>
      </dsp:txBody>
      <dsp:txXfrm>
        <a:off x="693176" y="2971721"/>
        <a:ext cx="464400" cy="2691317"/>
      </dsp:txXfrm>
    </dsp:sp>
    <dsp:sp modelId="{44BB3D60-0B9D-4CC9-B9AD-7EE09DD42334}">
      <dsp:nvSpPr>
        <dsp:cNvPr id="0" name=""/>
        <dsp:cNvSpPr/>
      </dsp:nvSpPr>
      <dsp:spPr>
        <a:xfrm>
          <a:off x="1213462"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kern="1200" dirty="0">
              <a:latin typeface="微軟正黑體" panose="020B0604030504040204" pitchFamily="34" charset="-120"/>
              <a:ea typeface="微軟正黑體" panose="020B0604030504040204" pitchFamily="34" charset="-120"/>
            </a:rPr>
            <a:t>屏東區免試入學</a:t>
          </a:r>
        </a:p>
      </dsp:txBody>
      <dsp:txXfrm>
        <a:off x="1227910" y="2971721"/>
        <a:ext cx="464400" cy="2691317"/>
      </dsp:txXfrm>
    </dsp:sp>
    <dsp:sp modelId="{AC472CE3-231B-4AFD-9A66-877B0CED303A}">
      <dsp:nvSpPr>
        <dsp:cNvPr id="0" name=""/>
        <dsp:cNvSpPr/>
      </dsp:nvSpPr>
      <dsp:spPr>
        <a:xfrm>
          <a:off x="1748196"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原住民實驗教育班獨招</a:t>
          </a:r>
        </a:p>
      </dsp:txBody>
      <dsp:txXfrm>
        <a:off x="1762644" y="2971721"/>
        <a:ext cx="464400" cy="2691317"/>
      </dsp:txXfrm>
    </dsp:sp>
    <dsp:sp modelId="{FA501999-D116-46D7-9550-698514E6D6C3}">
      <dsp:nvSpPr>
        <dsp:cNvPr id="0" name=""/>
        <dsp:cNvSpPr/>
      </dsp:nvSpPr>
      <dsp:spPr>
        <a:xfrm>
          <a:off x="2282930"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97378" y="2971721"/>
        <a:ext cx="464400" cy="2691317"/>
      </dsp:txXfrm>
    </dsp:sp>
    <dsp:sp modelId="{270D18AD-B365-4E07-A554-F38DA99F1C4F}">
      <dsp:nvSpPr>
        <dsp:cNvPr id="0" name=""/>
        <dsp:cNvSpPr/>
      </dsp:nvSpPr>
      <dsp:spPr>
        <a:xfrm>
          <a:off x="2817664"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32112" y="2971721"/>
        <a:ext cx="464400" cy="2691317"/>
      </dsp:txXfrm>
    </dsp:sp>
    <dsp:sp modelId="{CB279AC3-8530-45C6-9ACE-059E58C90F44}">
      <dsp:nvSpPr>
        <dsp:cNvPr id="0" name=""/>
        <dsp:cNvSpPr/>
      </dsp:nvSpPr>
      <dsp:spPr>
        <a:xfrm>
          <a:off x="3352398"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366846" y="2971721"/>
        <a:ext cx="464400" cy="2691317"/>
      </dsp:txXfrm>
    </dsp:sp>
    <dsp:sp modelId="{92A75359-50C9-45C8-818E-9A549C711345}">
      <dsp:nvSpPr>
        <dsp:cNvPr id="0" name=""/>
        <dsp:cNvSpPr/>
      </dsp:nvSpPr>
      <dsp:spPr>
        <a:xfrm>
          <a:off x="3928569" y="1409"/>
          <a:ext cx="1562764" cy="272021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微軟正黑體" panose="020B0604030504040204" pitchFamily="34" charset="-120"/>
              <a:ea typeface="微軟正黑體" panose="020B0604030504040204" pitchFamily="34" charset="-120"/>
            </a:rPr>
            <a:t>五專免試入學</a:t>
          </a:r>
        </a:p>
      </dsp:txBody>
      <dsp:txXfrm>
        <a:off x="3974341" y="47181"/>
        <a:ext cx="1471220" cy="2628669"/>
      </dsp:txXfrm>
    </dsp:sp>
    <dsp:sp modelId="{33F69DC1-B179-4B38-89CA-41358F72ED0F}">
      <dsp:nvSpPr>
        <dsp:cNvPr id="0" name=""/>
        <dsp:cNvSpPr/>
      </dsp:nvSpPr>
      <dsp:spPr>
        <a:xfrm>
          <a:off x="3928569"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kern="1200" dirty="0">
              <a:latin typeface="微軟正黑體" panose="020B0604030504040204" pitchFamily="34" charset="-120"/>
              <a:ea typeface="微軟正黑體" panose="020B0604030504040204" pitchFamily="34" charset="-120"/>
            </a:rPr>
            <a:t>五專優先免試</a:t>
          </a:r>
        </a:p>
      </dsp:txBody>
      <dsp:txXfrm>
        <a:off x="3943017" y="2971721"/>
        <a:ext cx="464400" cy="2691317"/>
      </dsp:txXfrm>
    </dsp:sp>
    <dsp:sp modelId="{073669CE-D996-45DA-BEF8-294ACD873069}">
      <dsp:nvSpPr>
        <dsp:cNvPr id="0" name=""/>
        <dsp:cNvSpPr/>
      </dsp:nvSpPr>
      <dsp:spPr>
        <a:xfrm>
          <a:off x="4463303"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kern="1200" dirty="0">
              <a:latin typeface="微軟正黑體" panose="020B0604030504040204" pitchFamily="34" charset="-120"/>
              <a:ea typeface="微軟正黑體" panose="020B0604030504040204" pitchFamily="34" charset="-120"/>
            </a:rPr>
            <a:t>五專聯合免試</a:t>
          </a:r>
        </a:p>
      </dsp:txBody>
      <dsp:txXfrm>
        <a:off x="4477751" y="2971721"/>
        <a:ext cx="464400" cy="2691317"/>
      </dsp:txXfrm>
    </dsp:sp>
    <dsp:sp modelId="{F1EE57B5-D4D5-417E-9BBE-E5339597128A}">
      <dsp:nvSpPr>
        <dsp:cNvPr id="0" name=""/>
        <dsp:cNvSpPr/>
      </dsp:nvSpPr>
      <dsp:spPr>
        <a:xfrm>
          <a:off x="4998037"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ts val="2000"/>
            </a:lnSpc>
            <a:spcBef>
              <a:spcPct val="0"/>
            </a:spcBef>
            <a:spcAft>
              <a:spcPts val="600"/>
            </a:spcAft>
          </a:pPr>
          <a:r>
            <a:rPr lang="zh-TW" altLang="en-US" sz="1600" kern="1200" dirty="0">
              <a:latin typeface="微軟正黑體" panose="020B0604030504040204" pitchFamily="34" charset="-120"/>
              <a:ea typeface="微軟正黑體" panose="020B0604030504040204" pitchFamily="34" charset="-120"/>
            </a:rPr>
            <a:t>五專完全免試單獨招生</a:t>
          </a:r>
        </a:p>
      </dsp:txBody>
      <dsp:txXfrm>
        <a:off x="5012485" y="2971721"/>
        <a:ext cx="464400" cy="2691317"/>
      </dsp:txXfrm>
    </dsp:sp>
    <dsp:sp modelId="{3AEE5B77-D5A3-4FF8-A3E3-1CC75BA92444}">
      <dsp:nvSpPr>
        <dsp:cNvPr id="0" name=""/>
        <dsp:cNvSpPr/>
      </dsp:nvSpPr>
      <dsp:spPr>
        <a:xfrm>
          <a:off x="5574208" y="1409"/>
          <a:ext cx="1028030" cy="272021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微軟正黑體" panose="020B0604030504040204" pitchFamily="34" charset="-120"/>
              <a:ea typeface="微軟正黑體" panose="020B0604030504040204" pitchFamily="34" charset="-120"/>
            </a:rPr>
            <a:t>特色招生</a:t>
          </a:r>
        </a:p>
      </dsp:txBody>
      <dsp:txXfrm>
        <a:off x="5604318" y="31519"/>
        <a:ext cx="967810" cy="2659993"/>
      </dsp:txXfrm>
    </dsp:sp>
    <dsp:sp modelId="{FA20F802-8C16-4168-9C76-EED6BF0DB712}">
      <dsp:nvSpPr>
        <dsp:cNvPr id="0" name=""/>
        <dsp:cNvSpPr/>
      </dsp:nvSpPr>
      <dsp:spPr>
        <a:xfrm>
          <a:off x="5574208"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體育班</a:t>
          </a:r>
        </a:p>
      </dsp:txBody>
      <dsp:txXfrm>
        <a:off x="5588656" y="2971721"/>
        <a:ext cx="464400" cy="2691317"/>
      </dsp:txXfrm>
    </dsp:sp>
    <dsp:sp modelId="{B298EA4A-2AF4-402A-A09A-E042F0649D62}">
      <dsp:nvSpPr>
        <dsp:cNvPr id="0" name=""/>
        <dsp:cNvSpPr/>
      </dsp:nvSpPr>
      <dsp:spPr>
        <a:xfrm>
          <a:off x="6108942"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藝才班</a:t>
          </a:r>
        </a:p>
      </dsp:txBody>
      <dsp:txXfrm>
        <a:off x="6123390" y="2971721"/>
        <a:ext cx="464400" cy="2691317"/>
      </dsp:txXfrm>
    </dsp:sp>
    <dsp:sp modelId="{6441CAC8-8694-4966-A2F8-CE151AAE83AD}">
      <dsp:nvSpPr>
        <dsp:cNvPr id="0" name=""/>
        <dsp:cNvSpPr/>
      </dsp:nvSpPr>
      <dsp:spPr>
        <a:xfrm>
          <a:off x="6685112" y="1409"/>
          <a:ext cx="2097498" cy="272021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微軟正黑體" panose="020B0604030504040204" pitchFamily="34" charset="-120"/>
              <a:ea typeface="微軟正黑體" panose="020B0604030504040204" pitchFamily="34" charset="-120"/>
            </a:rPr>
            <a:t>其他</a:t>
          </a:r>
        </a:p>
      </dsp:txBody>
      <dsp:txXfrm>
        <a:off x="6746546" y="62843"/>
        <a:ext cx="1974630" cy="2597345"/>
      </dsp:txXfrm>
    </dsp:sp>
    <dsp:sp modelId="{076D2783-5CC3-45B5-9807-B74B1A0C5D7D}">
      <dsp:nvSpPr>
        <dsp:cNvPr id="0" name=""/>
        <dsp:cNvSpPr/>
      </dsp:nvSpPr>
      <dsp:spPr>
        <a:xfrm>
          <a:off x="6685112"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699560" y="2971721"/>
        <a:ext cx="464400" cy="2691317"/>
      </dsp:txXfrm>
    </dsp:sp>
    <dsp:sp modelId="{7313FB75-63E2-4290-A8D6-89F436D8D071}">
      <dsp:nvSpPr>
        <dsp:cNvPr id="0" name=""/>
        <dsp:cNvSpPr/>
      </dsp:nvSpPr>
      <dsp:spPr>
        <a:xfrm>
          <a:off x="7219846"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建教合作班</a:t>
          </a:r>
        </a:p>
      </dsp:txBody>
      <dsp:txXfrm>
        <a:off x="7234294" y="2971721"/>
        <a:ext cx="464400" cy="2691317"/>
      </dsp:txXfrm>
    </dsp:sp>
    <dsp:sp modelId="{2E12250F-9A1D-4B1E-B48B-66F70D986141}">
      <dsp:nvSpPr>
        <dsp:cNvPr id="0" name=""/>
        <dsp:cNvSpPr/>
      </dsp:nvSpPr>
      <dsp:spPr>
        <a:xfrm>
          <a:off x="7754580"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769028" y="2971721"/>
        <a:ext cx="464400" cy="2691317"/>
      </dsp:txXfrm>
    </dsp:sp>
    <dsp:sp modelId="{B0BB2200-82A3-475D-8599-4B46A87108E5}">
      <dsp:nvSpPr>
        <dsp:cNvPr id="0" name=""/>
        <dsp:cNvSpPr/>
      </dsp:nvSpPr>
      <dsp:spPr>
        <a:xfrm>
          <a:off x="8289314" y="2957273"/>
          <a:ext cx="493296" cy="272021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303762" y="2971721"/>
        <a:ext cx="464400" cy="2691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485778"/>
          <a:ext cx="8595171" cy="715124"/>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zh-TW" altLang="en-US" sz="22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34909" y="520687"/>
        <a:ext cx="8525353" cy="645306"/>
      </dsp:txXfrm>
    </dsp:sp>
    <dsp:sp modelId="{525434EB-375A-4A08-A6E0-3009E51F4AAD}">
      <dsp:nvSpPr>
        <dsp:cNvPr id="0" name=""/>
        <dsp:cNvSpPr/>
      </dsp:nvSpPr>
      <dsp:spPr>
        <a:xfrm>
          <a:off x="0" y="4241486"/>
          <a:ext cx="8595171" cy="715124"/>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zh-TW" altLang="en-US" sz="22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34909" y="4276395"/>
        <a:ext cx="8525353" cy="645306"/>
      </dsp:txXfrm>
    </dsp:sp>
    <dsp:sp modelId="{837099D4-7FC6-4E1B-ABD9-AF23D23C4FC4}">
      <dsp:nvSpPr>
        <dsp:cNvPr id="0" name=""/>
        <dsp:cNvSpPr/>
      </dsp:nvSpPr>
      <dsp:spPr>
        <a:xfrm>
          <a:off x="0" y="2754782"/>
          <a:ext cx="8595171" cy="760242"/>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zh-TW" altLang="en-US" sz="22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37112" y="2791894"/>
        <a:ext cx="8520947" cy="686018"/>
      </dsp:txXfrm>
    </dsp:sp>
    <dsp:sp modelId="{18D300C7-9330-4FF5-83F0-E1C0381091E0}">
      <dsp:nvSpPr>
        <dsp:cNvPr id="0" name=""/>
        <dsp:cNvSpPr/>
      </dsp:nvSpPr>
      <dsp:spPr>
        <a:xfrm>
          <a:off x="0" y="1245790"/>
          <a:ext cx="8595171" cy="818753"/>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zh-TW" altLang="en-US" sz="22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39968" y="1285758"/>
        <a:ext cx="8515235" cy="738817"/>
      </dsp:txXfrm>
    </dsp:sp>
    <dsp:sp modelId="{43A7BE9A-80BC-48BE-9082-E657E39EEEAB}">
      <dsp:nvSpPr>
        <dsp:cNvPr id="0" name=""/>
        <dsp:cNvSpPr/>
      </dsp:nvSpPr>
      <dsp:spPr>
        <a:xfrm>
          <a:off x="0" y="2084382"/>
          <a:ext cx="8595171" cy="715124"/>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zh-TW" altLang="en-US" sz="22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34909" y="2119291"/>
        <a:ext cx="8525353" cy="645306"/>
      </dsp:txXfrm>
    </dsp:sp>
    <dsp:sp modelId="{D3C6B8D7-80B8-4722-AECB-9A1EEDBA1AD5}">
      <dsp:nvSpPr>
        <dsp:cNvPr id="0" name=""/>
        <dsp:cNvSpPr/>
      </dsp:nvSpPr>
      <dsp:spPr>
        <a:xfrm>
          <a:off x="0" y="3554049"/>
          <a:ext cx="8595171" cy="715124"/>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34909" y="3588958"/>
        <a:ext cx="8525353" cy="6453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726836" y="-876578"/>
          <a:ext cx="6818145" cy="6818145"/>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7035" y="316460"/>
          <a:ext cx="7660880" cy="633326"/>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2703" tIns="60960" rIns="60960" bIns="60960" numCol="1" spcCol="1270" anchor="ctr" anchorCtr="0">
          <a:noAutofit/>
        </a:bodyPr>
        <a:lstStyle/>
        <a:p>
          <a:pPr lvl="0" algn="l" defTabSz="1066800">
            <a:lnSpc>
              <a:spcPct val="90000"/>
            </a:lnSpc>
            <a:spcBef>
              <a:spcPct val="0"/>
            </a:spcBef>
            <a:spcAft>
              <a:spcPct val="35000"/>
            </a:spcAft>
          </a:pPr>
          <a:r>
            <a:rPr lang="zh-TW" altLang="en-US" sz="24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7035" y="316460"/>
        <a:ext cx="7660880" cy="633326"/>
      </dsp:txXfrm>
    </dsp:sp>
    <dsp:sp modelId="{F86C117C-AAE0-48D2-843F-93FA4FFFAFCD}">
      <dsp:nvSpPr>
        <dsp:cNvPr id="0" name=""/>
        <dsp:cNvSpPr/>
      </dsp:nvSpPr>
      <dsp:spPr>
        <a:xfrm>
          <a:off x="81206" y="237294"/>
          <a:ext cx="791657" cy="791657"/>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30858" y="1266145"/>
          <a:ext cx="7207057" cy="633326"/>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2703" tIns="60960" rIns="60960" bIns="60960" numCol="1" spcCol="1270" anchor="ctr" anchorCtr="0">
          <a:noAutofit/>
        </a:bodyPr>
        <a:lstStyle/>
        <a:p>
          <a:pPr lvl="0" algn="l" defTabSz="1066800">
            <a:lnSpc>
              <a:spcPct val="90000"/>
            </a:lnSpc>
            <a:spcBef>
              <a:spcPct val="0"/>
            </a:spcBef>
            <a:spcAft>
              <a:spcPct val="35000"/>
            </a:spcAft>
          </a:pPr>
          <a:r>
            <a:rPr lang="zh-TW" altLang="en-US" sz="2400" b="1" kern="1200" dirty="0">
              <a:solidFill>
                <a:sysClr val="window" lastClr="FFFFFF"/>
              </a:solidFill>
              <a:latin typeface="微軟正黑體" pitchFamily="34" charset="-120"/>
              <a:ea typeface="微軟正黑體" pitchFamily="34" charset="-120"/>
              <a:cs typeface="+mn-cs"/>
            </a:rPr>
            <a:t>因搬家遷徙至本區居住者</a:t>
          </a:r>
        </a:p>
      </dsp:txBody>
      <dsp:txXfrm>
        <a:off x="930858" y="1266145"/>
        <a:ext cx="7207057" cy="633326"/>
      </dsp:txXfrm>
    </dsp:sp>
    <dsp:sp modelId="{205BFE64-89B3-4879-8DA6-087207728515}">
      <dsp:nvSpPr>
        <dsp:cNvPr id="0" name=""/>
        <dsp:cNvSpPr/>
      </dsp:nvSpPr>
      <dsp:spPr>
        <a:xfrm>
          <a:off x="535029" y="1186980"/>
          <a:ext cx="791657" cy="791657"/>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70145" y="2215831"/>
          <a:ext cx="7067769" cy="633326"/>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2703" tIns="60960" rIns="60960" bIns="60960" numCol="1" spcCol="1270" anchor="ctr" anchorCtr="0">
          <a:noAutofit/>
        </a:bodyPr>
        <a:lstStyle/>
        <a:p>
          <a:pPr lvl="0" algn="l" defTabSz="1066800">
            <a:lnSpc>
              <a:spcPct val="90000"/>
            </a:lnSpc>
            <a:spcBef>
              <a:spcPct val="0"/>
            </a:spcBef>
            <a:spcAft>
              <a:spcPct val="35000"/>
            </a:spcAft>
          </a:pPr>
          <a:r>
            <a:rPr lang="zh-TW" altLang="en-US" sz="24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70145" y="2215831"/>
        <a:ext cx="7067769" cy="633326"/>
      </dsp:txXfrm>
    </dsp:sp>
    <dsp:sp modelId="{5B008F7F-FB57-4E27-91DE-4C6153DD672E}">
      <dsp:nvSpPr>
        <dsp:cNvPr id="0" name=""/>
        <dsp:cNvSpPr/>
      </dsp:nvSpPr>
      <dsp:spPr>
        <a:xfrm>
          <a:off x="674317" y="2136665"/>
          <a:ext cx="791657" cy="791657"/>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30858" y="3165516"/>
          <a:ext cx="7207057" cy="633326"/>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2703" tIns="60960" rIns="60960" bIns="60960" numCol="1" spcCol="1270" anchor="ctr" anchorCtr="0">
          <a:noAutofit/>
        </a:bodyPr>
        <a:lstStyle/>
        <a:p>
          <a:pPr lvl="0" algn="l" defTabSz="1066800">
            <a:lnSpc>
              <a:spcPct val="90000"/>
            </a:lnSpc>
            <a:spcBef>
              <a:spcPct val="0"/>
            </a:spcBef>
            <a:spcAft>
              <a:spcPct val="35000"/>
            </a:spcAft>
          </a:pPr>
          <a:r>
            <a:rPr lang="zh-TW" altLang="en-US" sz="24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400" b="1" kern="1200" dirty="0">
              <a:solidFill>
                <a:sysClr val="window" lastClr="FFFFFF"/>
              </a:solidFill>
              <a:latin typeface="微軟正黑體" pitchFamily="34" charset="-120"/>
              <a:ea typeface="微軟正黑體" pitchFamily="34" charset="-120"/>
              <a:cs typeface="+mn-cs"/>
            </a:rPr>
            <a:t>(</a:t>
          </a:r>
          <a:r>
            <a:rPr lang="zh-TW" altLang="en-US" sz="2400" b="1" kern="1200" dirty="0">
              <a:solidFill>
                <a:sysClr val="window" lastClr="FFFFFF"/>
              </a:solidFill>
              <a:latin typeface="微軟正黑體" pitchFamily="34" charset="-120"/>
              <a:ea typeface="微軟正黑體" pitchFamily="34" charset="-120"/>
              <a:cs typeface="+mn-cs"/>
            </a:rPr>
            <a:t>戶籍不在本縣者</a:t>
          </a:r>
          <a:r>
            <a:rPr lang="en-US" altLang="zh-TW" sz="2400" b="1" kern="1200" dirty="0">
              <a:solidFill>
                <a:sysClr val="window" lastClr="FFFFFF"/>
              </a:solidFill>
              <a:latin typeface="微軟正黑體" pitchFamily="34" charset="-120"/>
              <a:ea typeface="微軟正黑體" pitchFamily="34" charset="-120"/>
              <a:cs typeface="+mn-cs"/>
            </a:rPr>
            <a:t>)</a:t>
          </a:r>
          <a:endParaRPr lang="zh-TW" altLang="en-US" sz="2400" b="1" kern="1200" dirty="0">
            <a:solidFill>
              <a:sysClr val="window" lastClr="FFFFFF"/>
            </a:solidFill>
            <a:latin typeface="微軟正黑體" pitchFamily="34" charset="-120"/>
            <a:ea typeface="微軟正黑體" pitchFamily="34" charset="-120"/>
            <a:cs typeface="+mn-cs"/>
          </a:endParaRPr>
        </a:p>
      </dsp:txBody>
      <dsp:txXfrm>
        <a:off x="930858" y="3165516"/>
        <a:ext cx="7207057" cy="633326"/>
      </dsp:txXfrm>
    </dsp:sp>
    <dsp:sp modelId="{5A4A8DDD-51A4-4AFB-8689-F8BDCA08A075}">
      <dsp:nvSpPr>
        <dsp:cNvPr id="0" name=""/>
        <dsp:cNvSpPr/>
      </dsp:nvSpPr>
      <dsp:spPr>
        <a:xfrm>
          <a:off x="535029" y="3086351"/>
          <a:ext cx="791657" cy="791657"/>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7035" y="4115202"/>
          <a:ext cx="7660880" cy="633326"/>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2703" tIns="60960" rIns="60960" bIns="60960" numCol="1" spcCol="1270" anchor="ctr" anchorCtr="0">
          <a:noAutofit/>
        </a:bodyPr>
        <a:lstStyle/>
        <a:p>
          <a:pPr lvl="0" algn="l" defTabSz="1066800">
            <a:lnSpc>
              <a:spcPct val="90000"/>
            </a:lnSpc>
            <a:spcBef>
              <a:spcPct val="0"/>
            </a:spcBef>
            <a:spcAft>
              <a:spcPct val="35000"/>
            </a:spcAft>
          </a:pPr>
          <a:r>
            <a:rPr lang="zh-TW" altLang="en-US" sz="2400" b="1" kern="1200" dirty="0">
              <a:solidFill>
                <a:sysClr val="window" lastClr="FFFFFF"/>
              </a:solidFill>
              <a:latin typeface="微軟正黑體" pitchFamily="34" charset="-120"/>
              <a:ea typeface="微軟正黑體" pitchFamily="34" charset="-120"/>
              <a:cs typeface="+mn-cs"/>
            </a:rPr>
            <a:t>其他特殊原因</a:t>
          </a:r>
        </a:p>
      </dsp:txBody>
      <dsp:txXfrm>
        <a:off x="477035" y="4115202"/>
        <a:ext cx="7660880" cy="633326"/>
      </dsp:txXfrm>
    </dsp:sp>
    <dsp:sp modelId="{E2F369BC-B8E5-43AC-98C5-00BD2BCA4FFB}">
      <dsp:nvSpPr>
        <dsp:cNvPr id="0" name=""/>
        <dsp:cNvSpPr/>
      </dsp:nvSpPr>
      <dsp:spPr>
        <a:xfrm>
          <a:off x="81206" y="4036036"/>
          <a:ext cx="791657" cy="791657"/>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2" y="0"/>
            <a:ext cx="2918830" cy="493315"/>
          </a:xfrm>
          <a:prstGeom prst="rect">
            <a:avLst/>
          </a:prstGeom>
          <a:noFill/>
          <a:ln>
            <a:noFill/>
          </a:ln>
          <a:effectLst/>
        </p:spPr>
        <p:txBody>
          <a:bodyPr vert="horz" wrap="square" lIns="90754" tIns="45377" rIns="90754" bIns="45377"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3815376" y="0"/>
            <a:ext cx="2918830" cy="493315"/>
          </a:xfrm>
          <a:prstGeom prst="rect">
            <a:avLst/>
          </a:prstGeom>
          <a:noFill/>
          <a:ln>
            <a:noFill/>
          </a:ln>
          <a:effectLst/>
        </p:spPr>
        <p:txBody>
          <a:bodyPr vert="horz" wrap="square" lIns="90754" tIns="45377" rIns="90754" bIns="45377"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2" y="9371285"/>
            <a:ext cx="2918830" cy="493315"/>
          </a:xfrm>
          <a:prstGeom prst="rect">
            <a:avLst/>
          </a:prstGeom>
          <a:noFill/>
          <a:ln>
            <a:noFill/>
          </a:ln>
          <a:effectLst/>
        </p:spPr>
        <p:txBody>
          <a:bodyPr vert="horz" wrap="square" lIns="90754" tIns="45377" rIns="90754" bIns="45377"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3815376" y="9371285"/>
            <a:ext cx="2918830" cy="493315"/>
          </a:xfrm>
          <a:prstGeom prst="rect">
            <a:avLst/>
          </a:prstGeom>
          <a:noFill/>
          <a:ln>
            <a:noFill/>
          </a:ln>
          <a:effectLst/>
        </p:spPr>
        <p:txBody>
          <a:bodyPr vert="horz" wrap="square" lIns="90754" tIns="45377" rIns="90754" bIns="45377"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2" y="0"/>
            <a:ext cx="2918830" cy="493315"/>
          </a:xfrm>
          <a:prstGeom prst="rect">
            <a:avLst/>
          </a:prstGeom>
          <a:noFill/>
          <a:ln>
            <a:noFill/>
          </a:ln>
          <a:effectLst/>
        </p:spPr>
        <p:txBody>
          <a:bodyPr vert="horz" wrap="square" lIns="90754" tIns="45377" rIns="90754" bIns="45377"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3815376" y="0"/>
            <a:ext cx="2918830" cy="493315"/>
          </a:xfrm>
          <a:prstGeom prst="rect">
            <a:avLst/>
          </a:prstGeom>
          <a:noFill/>
          <a:ln>
            <a:noFill/>
          </a:ln>
          <a:effectLst/>
        </p:spPr>
        <p:txBody>
          <a:bodyPr vert="horz" wrap="square" lIns="90754" tIns="45377" rIns="90754" bIns="45377"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903288" y="739775"/>
            <a:ext cx="4929187"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673578" y="4686499"/>
            <a:ext cx="5388610" cy="4439842"/>
          </a:xfrm>
          <a:prstGeom prst="rect">
            <a:avLst/>
          </a:prstGeom>
          <a:noFill/>
          <a:ln>
            <a:noFill/>
          </a:ln>
          <a:effectLst/>
        </p:spPr>
        <p:txBody>
          <a:bodyPr vert="horz" wrap="square" lIns="90754" tIns="45377" rIns="90754" bIns="45377"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2" y="9371285"/>
            <a:ext cx="2918830" cy="493315"/>
          </a:xfrm>
          <a:prstGeom prst="rect">
            <a:avLst/>
          </a:prstGeom>
          <a:noFill/>
          <a:ln>
            <a:noFill/>
          </a:ln>
          <a:effectLst/>
        </p:spPr>
        <p:txBody>
          <a:bodyPr vert="horz" wrap="square" lIns="90754" tIns="45377" rIns="90754" bIns="45377"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3815376" y="9371285"/>
            <a:ext cx="2918830" cy="493315"/>
          </a:xfrm>
          <a:prstGeom prst="rect">
            <a:avLst/>
          </a:prstGeom>
          <a:noFill/>
          <a:ln>
            <a:noFill/>
          </a:ln>
          <a:effectLst/>
        </p:spPr>
        <p:txBody>
          <a:bodyPr vert="horz" wrap="square" lIns="90754" tIns="45377" rIns="90754" bIns="45377"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70" tIns="44985" rIns="89970" bIns="44985" numCol="1" anchor="t" anchorCtr="0" compatLnSpc="1"/>
          <a:lstStyle/>
          <a:p>
            <a:endParaRPr kumimoji="1" lang="zh-TW" altLang="en-US" dirty="0"/>
          </a:p>
        </p:txBody>
      </p:sp>
      <p:sp>
        <p:nvSpPr>
          <p:cNvPr id="208900" name="投影片編號版面配置區 3"/>
          <p:cNvSpPr txBox="1">
            <a:spLocks noGrp="1"/>
          </p:cNvSpPr>
          <p:nvPr/>
        </p:nvSpPr>
        <p:spPr bwMode="auto">
          <a:xfrm>
            <a:off x="3780147" y="9317549"/>
            <a:ext cx="2892714" cy="49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0" tIns="44985" rIns="89970" bIns="4498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15</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15</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16</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17</a:t>
            </a:fld>
            <a:endParaRPr lang="en-US" altLang="zh-TW"/>
          </a:p>
        </p:txBody>
      </p:sp>
    </p:spTree>
    <p:extLst>
      <p:ext uri="{BB962C8B-B14F-4D97-AF65-F5344CB8AC3E}">
        <p14:creationId xmlns:p14="http://schemas.microsoft.com/office/powerpoint/2010/main" val="230532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18</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19</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20</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21</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2</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26</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27</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3</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35</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36</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41</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43</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44</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45</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4</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46</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47</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8263" indent="-283947">
              <a:defRPr kumimoji="1">
                <a:solidFill>
                  <a:schemeClr val="tx1"/>
                </a:solidFill>
                <a:latin typeface="Arial" panose="020B0604020202020204" pitchFamily="34" charset="0"/>
                <a:ea typeface="新細明體" panose="02020500000000000000" pitchFamily="18" charset="-120"/>
              </a:defRPr>
            </a:lvl2pPr>
            <a:lvl3pPr marL="1135789" indent="-227157">
              <a:defRPr kumimoji="1">
                <a:solidFill>
                  <a:schemeClr val="tx1"/>
                </a:solidFill>
                <a:latin typeface="Arial" panose="020B0604020202020204" pitchFamily="34" charset="0"/>
                <a:ea typeface="新細明體" panose="02020500000000000000" pitchFamily="18" charset="-120"/>
              </a:defRPr>
            </a:lvl3pPr>
            <a:lvl4pPr marL="1590104" indent="-227157">
              <a:defRPr kumimoji="1">
                <a:solidFill>
                  <a:schemeClr val="tx1"/>
                </a:solidFill>
                <a:latin typeface="Arial" panose="020B0604020202020204" pitchFamily="34" charset="0"/>
                <a:ea typeface="新細明體" panose="02020500000000000000" pitchFamily="18" charset="-120"/>
              </a:defRPr>
            </a:lvl4pPr>
            <a:lvl5pPr marL="2044420" indent="-227157">
              <a:defRPr kumimoji="1">
                <a:solidFill>
                  <a:schemeClr val="tx1"/>
                </a:solidFill>
                <a:latin typeface="Arial" panose="020B0604020202020204" pitchFamily="34" charset="0"/>
                <a:ea typeface="新細明體" panose="02020500000000000000" pitchFamily="18" charset="-120"/>
              </a:defRPr>
            </a:lvl5pPr>
            <a:lvl6pPr marL="2498736" indent="-2271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3051" indent="-2271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07367" indent="-2271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61682" indent="-2271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50</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51</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53</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57</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62</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18034" y="9371502"/>
            <a:ext cx="2917731" cy="493236"/>
          </a:xfrm>
          <a:prstGeom prst="rect">
            <a:avLst/>
          </a:prstGeom>
          <a:noFill/>
          <a:ln w="9525">
            <a:noFill/>
            <a:miter lim="800000"/>
            <a:headEnd/>
            <a:tailEnd/>
          </a:ln>
        </p:spPr>
        <p:txBody>
          <a:bodyPr lIns="90599" tIns="45301" rIns="90599" bIns="45301" anchor="b"/>
          <a:lstStyle/>
          <a:p>
            <a:pPr algn="r"/>
            <a:fld id="{8B0DFC41-3D03-4C83-A52B-463D3073A124}" type="slidenum">
              <a:rPr lang="en-US" altLang="zh-TW" sz="1200"/>
              <a:pPr algn="r"/>
              <a:t>8</a:t>
            </a:fld>
            <a:endParaRPr lang="en-US" altLang="zh-TW" sz="1200"/>
          </a:p>
        </p:txBody>
      </p:sp>
      <p:sp>
        <p:nvSpPr>
          <p:cNvPr id="120835" name="Rectangle 2"/>
          <p:cNvSpPr>
            <a:spLocks noGrp="1" noRot="1" noChangeAspect="1" noChangeArrowheads="1" noTextEdit="1"/>
          </p:cNvSpPr>
          <p:nvPr>
            <p:ph type="sldImg"/>
          </p:nvPr>
        </p:nvSpPr>
        <p:spPr bwMode="auto">
          <a:xfrm>
            <a:off x="906463" y="739775"/>
            <a:ext cx="4930775" cy="3698875"/>
          </a:xfrm>
          <a:noFill/>
          <a:ln>
            <a:solidFill>
              <a:srgbClr val="000000"/>
            </a:solidFill>
            <a:miter lim="800000"/>
            <a:headEnd/>
            <a:tailEnd/>
          </a:ln>
        </p:spPr>
      </p:sp>
      <p:sp>
        <p:nvSpPr>
          <p:cNvPr id="120836" name="Rectangle 3"/>
          <p:cNvSpPr>
            <a:spLocks noGrp="1" noChangeArrowheads="1"/>
          </p:cNvSpPr>
          <p:nvPr>
            <p:ph type="body" idx="1"/>
          </p:nvPr>
        </p:nvSpPr>
        <p:spPr>
          <a:xfrm>
            <a:off x="672478" y="4688118"/>
            <a:ext cx="5392381" cy="4437555"/>
          </a:xfrm>
          <a:noFill/>
        </p:spPr>
        <p:txBody>
          <a:bodyPr lIns="90590" tIns="45297" rIns="90590" bIns="45297"/>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63</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67</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68</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69</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70</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9</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73</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77</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83</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84</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85</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86</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87</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10</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92</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94</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11</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37378" indent="-283607" eaLnBrk="0" hangingPunct="0">
              <a:defRPr b="1">
                <a:solidFill>
                  <a:schemeClr val="tx1"/>
                </a:solidFill>
                <a:latin typeface="Arial" charset="0"/>
              </a:defRPr>
            </a:lvl2pPr>
            <a:lvl3pPr marL="1134428" indent="-226886" eaLnBrk="0" hangingPunct="0">
              <a:defRPr b="1">
                <a:solidFill>
                  <a:schemeClr val="tx1"/>
                </a:solidFill>
                <a:latin typeface="Arial" charset="0"/>
              </a:defRPr>
            </a:lvl3pPr>
            <a:lvl4pPr marL="1588199" indent="-226886" eaLnBrk="0" hangingPunct="0">
              <a:defRPr b="1">
                <a:solidFill>
                  <a:schemeClr val="tx1"/>
                </a:solidFill>
                <a:latin typeface="Arial" charset="0"/>
              </a:defRPr>
            </a:lvl4pPr>
            <a:lvl5pPr marL="2041970" indent="-226886" eaLnBrk="0" hangingPunct="0">
              <a:defRPr b="1">
                <a:solidFill>
                  <a:schemeClr val="tx1"/>
                </a:solidFill>
                <a:latin typeface="Arial" charset="0"/>
              </a:defRPr>
            </a:lvl5pPr>
            <a:lvl6pPr marL="2495741" indent="-226886" eaLnBrk="0" fontAlgn="base" hangingPunct="0">
              <a:spcBef>
                <a:spcPct val="0"/>
              </a:spcBef>
              <a:spcAft>
                <a:spcPct val="0"/>
              </a:spcAft>
              <a:defRPr b="1">
                <a:solidFill>
                  <a:schemeClr val="tx1"/>
                </a:solidFill>
                <a:latin typeface="Arial" charset="0"/>
              </a:defRPr>
            </a:lvl6pPr>
            <a:lvl7pPr marL="2949512" indent="-226886" eaLnBrk="0" fontAlgn="base" hangingPunct="0">
              <a:spcBef>
                <a:spcPct val="0"/>
              </a:spcBef>
              <a:spcAft>
                <a:spcPct val="0"/>
              </a:spcAft>
              <a:defRPr b="1">
                <a:solidFill>
                  <a:schemeClr val="tx1"/>
                </a:solidFill>
                <a:latin typeface="Arial" charset="0"/>
              </a:defRPr>
            </a:lvl7pPr>
            <a:lvl8pPr marL="3403283" indent="-226886" eaLnBrk="0" fontAlgn="base" hangingPunct="0">
              <a:spcBef>
                <a:spcPct val="0"/>
              </a:spcBef>
              <a:spcAft>
                <a:spcPct val="0"/>
              </a:spcAft>
              <a:defRPr b="1">
                <a:solidFill>
                  <a:schemeClr val="tx1"/>
                </a:solidFill>
                <a:latin typeface="Arial" charset="0"/>
              </a:defRPr>
            </a:lvl8pPr>
            <a:lvl9pPr marL="3857054" indent="-226886"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12</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2024/3/6</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2024/3/6</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3/6/2024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3/6/2024</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1.jp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11.xml"/><Relationship Id="rId16"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8.xml"/><Relationship Id="rId3" Type="http://schemas.openxmlformats.org/officeDocument/2006/relationships/slide" Target="slide14.xml"/><Relationship Id="rId7" Type="http://schemas.openxmlformats.org/officeDocument/2006/relationships/slide" Target="slide18.xml"/><Relationship Id="rId12" Type="http://schemas.openxmlformats.org/officeDocument/2006/relationships/slide" Target="slide48.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1.xml"/><Relationship Id="rId11" Type="http://schemas.openxmlformats.org/officeDocument/2006/relationships/slide" Target="slide49.xml"/><Relationship Id="rId5" Type="http://schemas.openxmlformats.org/officeDocument/2006/relationships/slide" Target="slide6.xml"/><Relationship Id="rId15" Type="http://schemas.openxmlformats.org/officeDocument/2006/relationships/slide" Target="slide60.xml"/><Relationship Id="rId10" Type="http://schemas.openxmlformats.org/officeDocument/2006/relationships/slide" Target="slide44.xml"/><Relationship Id="rId4" Type="http://schemas.openxmlformats.org/officeDocument/2006/relationships/slide" Target="slide39.xml"/><Relationship Id="rId9" Type="http://schemas.openxmlformats.org/officeDocument/2006/relationships/slide" Target="slide45.xml"/><Relationship Id="rId14" Type="http://schemas.openxmlformats.org/officeDocument/2006/relationships/slide" Target="slide59.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4.xml"/><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9.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8.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29.wmf"/></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slide" Target="slide3.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1.png"/></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2" name="矩形 1"/>
          <p:cNvSpPr/>
          <p:nvPr/>
        </p:nvSpPr>
        <p:spPr>
          <a:xfrm>
            <a:off x="467544" y="764704"/>
            <a:ext cx="8208912" cy="3041858"/>
          </a:xfrm>
          <a:prstGeom prst="rect">
            <a:avLst/>
          </a:prstGeom>
          <a:noFill/>
        </p:spPr>
        <p:txBody>
          <a:bodyPr wrap="square" lIns="91440" tIns="45720" rIns="91440" bIns="45720">
            <a:spAutoFit/>
          </a:bodyPr>
          <a:lstStyle/>
          <a:p>
            <a:pPr algn="ctr"/>
            <a:r>
              <a:rPr lang="en-US" altLang="zh-TW" sz="54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54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54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54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54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3</a:t>
            </a:r>
            <a:r>
              <a:rPr lang="zh-TW" altLang="en-US" sz="54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 適 性 入 學 宣 導</a:t>
            </a:r>
            <a:endParaRPr lang="en-US" altLang="zh-TW" sz="54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lnSpc>
                <a:spcPts val="5000"/>
              </a:lnSpc>
            </a:pPr>
            <a:endParaRPr lang="en-US" altLang="zh-TW" sz="52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r>
              <a:rPr lang="zh-TW" altLang="en-US" sz="48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萬新國</a:t>
            </a:r>
            <a:r>
              <a:rPr lang="zh-TW" altLang="en-US" sz="48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中輔導主任</a:t>
            </a:r>
            <a:endParaRPr lang="en-US" altLang="zh-TW" sz="48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r>
              <a:rPr lang="zh-TW" altLang="en-US" sz="4800" dirty="0" smtClean="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陳 富 君</a:t>
            </a:r>
            <a:endParaRPr lang="zh-TW" altLang="en-US" sz="48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113</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4255477378"/>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19</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827584" y="1007083"/>
            <a:ext cx="77048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4000" dirty="0">
                <a:solidFill>
                  <a:srgbClr val="FF0000"/>
                </a:solidFill>
                <a:latin typeface="標楷體" pitchFamily="65" charset="-120"/>
                <a:ea typeface="標楷體" pitchFamily="65" charset="-120"/>
              </a:rPr>
              <a:t>每位國中畢業生都要報名參加！</a:t>
            </a:r>
            <a:endParaRPr lang="zh-TW" altLang="en-US" sz="4000"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1995821686"/>
              </p:ext>
            </p:extLst>
          </p:nvPr>
        </p:nvGraphicFramePr>
        <p:xfrm>
          <a:off x="323528" y="1916832"/>
          <a:ext cx="8496944" cy="4752528"/>
        </p:xfrm>
        <a:graphic>
          <a:graphicData uri="http://schemas.openxmlformats.org/drawingml/2006/table">
            <a:tbl>
              <a:tblPr firstRow="1" bandRow="1"/>
              <a:tblGrid>
                <a:gridCol w="1681221">
                  <a:extLst>
                    <a:ext uri="{9D8B030D-6E8A-4147-A177-3AD203B41FA5}">
                      <a16:colId xmlns:a16="http://schemas.microsoft.com/office/drawing/2014/main" val="20000"/>
                    </a:ext>
                  </a:extLst>
                </a:gridCol>
                <a:gridCol w="2293688">
                  <a:extLst>
                    <a:ext uri="{9D8B030D-6E8A-4147-A177-3AD203B41FA5}">
                      <a16:colId xmlns:a16="http://schemas.microsoft.com/office/drawing/2014/main" val="20001"/>
                    </a:ext>
                  </a:extLst>
                </a:gridCol>
                <a:gridCol w="4522035">
                  <a:extLst>
                    <a:ext uri="{9D8B030D-6E8A-4147-A177-3AD203B41FA5}">
                      <a16:colId xmlns:a16="http://schemas.microsoft.com/office/drawing/2014/main" val="20002"/>
                    </a:ext>
                  </a:extLst>
                </a:gridCol>
              </a:tblGrid>
              <a:tr h="5394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394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9183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9183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836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394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394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274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1857985077"/>
              </p:ext>
            </p:extLst>
          </p:nvPr>
        </p:nvGraphicFramePr>
        <p:xfrm>
          <a:off x="0" y="980728"/>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8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8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8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113</a:t>
                      </a:r>
                      <a:r>
                        <a:rPr kumimoji="0" lang="zh-TW" altLang="zh-TW" sz="28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7-9</a:t>
                      </a:r>
                      <a:r>
                        <a:rPr kumimoji="0" lang="zh-TW" altLang="en-US" sz="28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8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30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4-6</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30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30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251519" y="1742885"/>
            <a:ext cx="8551669" cy="499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教育部試辦技術型高級中學以群招生之入學方式，裨益國民中學畢業生適性選擇。</a:t>
            </a:r>
          </a:p>
          <a:p>
            <a:pPr marL="0" lvl="1" indent="0" algn="just" eaLnBrk="1" hangingPunct="1">
              <a:lnSpc>
                <a:spcPct val="110000"/>
              </a:lnSpc>
              <a:spcAft>
                <a:spcPts val="1200"/>
              </a:spcAft>
              <a:buClr>
                <a:schemeClr val="accent2"/>
              </a:buClr>
              <a:buSzPct val="85000"/>
            </a:pPr>
            <a:r>
              <a:rPr lang="en-US" altLang="zh-TW" sz="2800" dirty="0">
                <a:latin typeface="微軟正黑體" panose="020B0604030504040204" pitchFamily="34" charset="-120"/>
                <a:ea typeface="微軟正黑體" panose="020B0604030504040204" pitchFamily="34" charset="-120"/>
                <a:cs typeface="華康儷粗圓"/>
              </a:rPr>
              <a:t>113</a:t>
            </a:r>
            <a:r>
              <a:rPr lang="zh-TW" altLang="en-US" sz="2800" dirty="0">
                <a:latin typeface="微軟正黑體" panose="020B0604030504040204" pitchFamily="34" charset="-120"/>
                <a:ea typeface="微軟正黑體" panose="020B0604030504040204" pitchFamily="34" charset="-120"/>
                <a:cs typeface="華康儷粗圓"/>
              </a:rPr>
              <a:t>學年度屏東區試辦</a:t>
            </a:r>
            <a:r>
              <a:rPr lang="zh-TW" altLang="en-US" sz="28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800" dirty="0">
                <a:latin typeface="微軟正黑體" panose="020B0604030504040204" pitchFamily="34" charset="-120"/>
                <a:ea typeface="微軟正黑體" panose="020B0604030504040204" pitchFamily="34" charset="-120"/>
                <a:cs typeface="華康儷粗圓"/>
              </a:rPr>
              <a:t>之學校如下</a:t>
            </a:r>
            <a:r>
              <a:rPr lang="zh-TW" altLang="en-US" sz="2800" dirty="0" smtClean="0">
                <a:latin typeface="微軟正黑體" panose="020B0604030504040204" pitchFamily="34" charset="-120"/>
                <a:ea typeface="微軟正黑體" panose="020B0604030504040204" pitchFamily="34" charset="-120"/>
                <a:cs typeface="華康儷粗圓"/>
              </a:rPr>
              <a:t>：</a:t>
            </a:r>
            <a:endParaRPr lang="en-US" altLang="zh-TW" sz="2800" dirty="0" smtClean="0">
              <a:latin typeface="微軟正黑體" panose="020B0604030504040204" pitchFamily="34" charset="-120"/>
              <a:ea typeface="微軟正黑體" panose="020B0604030504040204" pitchFamily="34" charset="-120"/>
              <a:cs typeface="華康儷粗圓"/>
            </a:endParaRPr>
          </a:p>
          <a:p>
            <a:pPr marL="0" lvl="1" indent="0" eaLnBrk="1" hangingPunct="1">
              <a:lnSpc>
                <a:spcPct val="110000"/>
              </a:lnSpc>
              <a:spcAft>
                <a:spcPts val="1200"/>
              </a:spcAft>
              <a:buClr>
                <a:schemeClr val="accent2"/>
              </a:buClr>
              <a:buSzPct val="85000"/>
            </a:pPr>
            <a:r>
              <a:rPr lang="en-US" altLang="zh-TW" sz="2800" dirty="0" smtClean="0">
                <a:latin typeface="微軟正黑體" panose="020B0604030504040204" pitchFamily="34" charset="-120"/>
                <a:ea typeface="微軟正黑體" panose="020B0604030504040204" pitchFamily="34" charset="-120"/>
                <a:cs typeface="華康儷粗圓"/>
              </a:rPr>
              <a:t>(</a:t>
            </a:r>
            <a:r>
              <a:rPr lang="zh-TW" altLang="en-US" sz="2800" dirty="0">
                <a:latin typeface="微軟正黑體" panose="020B0604030504040204" pitchFamily="34" charset="-120"/>
                <a:ea typeface="微軟正黑體" panose="020B0604030504040204" pitchFamily="34" charset="-120"/>
                <a:cs typeface="華康儷粗圓"/>
              </a:rPr>
              <a:t>一</a:t>
            </a:r>
            <a:r>
              <a:rPr lang="en-US" altLang="zh-TW" sz="2800" dirty="0">
                <a:latin typeface="微軟正黑體" panose="020B0604030504040204" pitchFamily="34" charset="-120"/>
                <a:ea typeface="微軟正黑體" panose="020B0604030504040204" pitchFamily="34" charset="-120"/>
                <a:cs typeface="華康儷粗圓"/>
              </a:rPr>
              <a:t>)</a:t>
            </a:r>
            <a:r>
              <a:rPr lang="zh-TW" altLang="zh-TW" sz="2800" dirty="0">
                <a:latin typeface="微軟正黑體" panose="020B0604030504040204" pitchFamily="34" charset="-120"/>
                <a:ea typeface="微軟正黑體" panose="020B0604030504040204" pitchFamily="34" charset="-120"/>
              </a:rPr>
              <a:t>屏榮學校財團法人屏東縣屏榮高級中學</a:t>
            </a:r>
            <a:r>
              <a:rPr lang="zh-TW" altLang="en-US" sz="2800" dirty="0">
                <a:latin typeface="微軟正黑體" panose="020B0604030504040204" pitchFamily="34" charset="-120"/>
                <a:ea typeface="微軟正黑體" panose="020B0604030504040204" pitchFamily="34" charset="-120"/>
                <a:cs typeface="華康儷粗圓"/>
              </a:rPr>
              <a:t>「</a:t>
            </a:r>
            <a:r>
              <a:rPr lang="zh-TW" altLang="en-US" sz="2800" dirty="0">
                <a:solidFill>
                  <a:srgbClr val="FF0000"/>
                </a:solidFill>
                <a:latin typeface="微軟正黑體" panose="020B0604030504040204" pitchFamily="34" charset="-120"/>
                <a:ea typeface="微軟正黑體" panose="020B0604030504040204" pitchFamily="34" charset="-120"/>
                <a:cs typeface="華康儷粗圓"/>
              </a:rPr>
              <a:t>電機</a:t>
            </a:r>
            <a:r>
              <a:rPr lang="zh-TW" altLang="en-US" sz="2800" dirty="0" smtClean="0">
                <a:solidFill>
                  <a:srgbClr val="FF0000"/>
                </a:solidFill>
                <a:latin typeface="微軟正黑體" panose="020B0604030504040204" pitchFamily="34" charset="-120"/>
                <a:ea typeface="微軟正黑體" panose="020B0604030504040204" pitchFamily="34" charset="-120"/>
                <a:cs typeface="華康儷粗圓"/>
              </a:rPr>
              <a:t>與電子</a:t>
            </a:r>
            <a:r>
              <a:rPr lang="zh-TW" altLang="en-US" sz="2800" dirty="0">
                <a:solidFill>
                  <a:srgbClr val="FF0000"/>
                </a:solidFill>
                <a:latin typeface="微軟正黑體" panose="020B0604030504040204" pitchFamily="34" charset="-120"/>
                <a:ea typeface="微軟正黑體" panose="020B0604030504040204" pitchFamily="34" charset="-120"/>
                <a:cs typeface="華康儷粗圓"/>
              </a:rPr>
              <a:t>群</a:t>
            </a:r>
            <a:r>
              <a:rPr lang="zh-TW" altLang="en-US" sz="2800" dirty="0">
                <a:latin typeface="微軟正黑體" panose="020B0604030504040204" pitchFamily="34" charset="-120"/>
                <a:ea typeface="微軟正黑體" panose="020B0604030504040204" pitchFamily="34" charset="-120"/>
                <a:cs typeface="華康儷粗圓"/>
              </a:rPr>
              <a:t>」</a:t>
            </a:r>
            <a:r>
              <a:rPr lang="zh-TW" altLang="en-US" sz="2800" dirty="0" smtClean="0">
                <a:latin typeface="微軟正黑體" panose="020B0604030504040204" pitchFamily="34" charset="-120"/>
                <a:ea typeface="微軟正黑體" panose="020B0604030504040204" pitchFamily="34" charset="-120"/>
                <a:cs typeface="華康儷粗圓"/>
              </a:rPr>
              <a:t>：電子</a:t>
            </a:r>
            <a:r>
              <a:rPr lang="zh-TW" altLang="en-US" sz="2800" dirty="0">
                <a:latin typeface="微軟正黑體" panose="020B0604030504040204" pitchFamily="34" charset="-120"/>
                <a:ea typeface="微軟正黑體" panose="020B0604030504040204" pitchFamily="34" charset="-120"/>
                <a:cs typeface="華康儷粗圓"/>
              </a:rPr>
              <a:t>科、資訊科。</a:t>
            </a:r>
          </a:p>
          <a:p>
            <a:pPr marL="0" lvl="1" indent="0" eaLnBrk="1" hangingPunct="1">
              <a:lnSpc>
                <a:spcPct val="110000"/>
              </a:lnSpc>
              <a:spcAft>
                <a:spcPts val="1200"/>
              </a:spcAft>
              <a:buClr>
                <a:schemeClr val="accent2"/>
              </a:buClr>
              <a:buSzPct val="85000"/>
            </a:pPr>
            <a:r>
              <a:rPr lang="en-US" altLang="zh-TW" sz="2800" dirty="0">
                <a:latin typeface="微軟正黑體" panose="020B0604030504040204" pitchFamily="34" charset="-120"/>
                <a:ea typeface="微軟正黑體" panose="020B0604030504040204" pitchFamily="34" charset="-120"/>
                <a:cs typeface="華康儷粗圓"/>
              </a:rPr>
              <a:t>(</a:t>
            </a:r>
            <a:r>
              <a:rPr lang="zh-TW" altLang="en-US" sz="2800" dirty="0">
                <a:latin typeface="微軟正黑體" panose="020B0604030504040204" pitchFamily="34" charset="-120"/>
                <a:ea typeface="微軟正黑體" panose="020B0604030504040204" pitchFamily="34" charset="-120"/>
                <a:cs typeface="華康儷粗圓"/>
              </a:rPr>
              <a:t>二</a:t>
            </a:r>
            <a:r>
              <a:rPr lang="en-US" altLang="zh-TW" sz="2800" dirty="0">
                <a:latin typeface="微軟正黑體" panose="020B0604030504040204" pitchFamily="34" charset="-120"/>
                <a:ea typeface="微軟正黑體" panose="020B0604030504040204" pitchFamily="34" charset="-120"/>
                <a:cs typeface="華康儷粗圓"/>
              </a:rPr>
              <a:t>)</a:t>
            </a:r>
            <a:r>
              <a:rPr lang="zh-TW" altLang="en-US" sz="28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8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800" dirty="0">
                <a:latin typeface="微軟正黑體" panose="020B0604030504040204" pitchFamily="34" charset="-120"/>
                <a:ea typeface="微軟正黑體" panose="020B0604030504040204" pitchFamily="34" charset="-120"/>
                <a:cs typeface="華康儷粗圓"/>
              </a:rPr>
              <a:t>」：</a:t>
            </a:r>
            <a:r>
              <a:rPr lang="en-US" altLang="zh-TW" sz="2800" dirty="0">
                <a:latin typeface="微軟正黑體" panose="020B0604030504040204" pitchFamily="34" charset="-120"/>
                <a:ea typeface="微軟正黑體" panose="020B0604030504040204" pitchFamily="34" charset="-120"/>
                <a:cs typeface="華康儷粗圓"/>
              </a:rPr>
              <a:t/>
            </a:r>
            <a:br>
              <a:rPr lang="en-US" altLang="zh-TW" sz="2800" dirty="0">
                <a:latin typeface="微軟正黑體" panose="020B0604030504040204" pitchFamily="34" charset="-120"/>
                <a:ea typeface="微軟正黑體" panose="020B0604030504040204" pitchFamily="34" charset="-120"/>
                <a:cs typeface="華康儷粗圓"/>
              </a:rPr>
            </a:br>
            <a:r>
              <a:rPr lang="en-US" altLang="zh-TW" sz="2800" dirty="0">
                <a:latin typeface="微軟正黑體" panose="020B0604030504040204" pitchFamily="34" charset="-120"/>
                <a:ea typeface="微軟正黑體" panose="020B0604030504040204" pitchFamily="34" charset="-120"/>
                <a:cs typeface="華康儷粗圓"/>
              </a:rPr>
              <a:t>        </a:t>
            </a:r>
            <a:r>
              <a:rPr lang="zh-TW" altLang="en-US" sz="2800" dirty="0">
                <a:latin typeface="微軟正黑體" panose="020B0604030504040204" pitchFamily="34" charset="-120"/>
                <a:ea typeface="微軟正黑體" panose="020B0604030504040204" pitchFamily="34" charset="-120"/>
                <a:cs typeface="華康儷粗圓"/>
              </a:rPr>
              <a:t>電子科、資訊科</a:t>
            </a:r>
            <a:r>
              <a:rPr lang="zh-TW" altLang="en-US" sz="2800" dirty="0" smtClean="0">
                <a:latin typeface="微軟正黑體" panose="020B0604030504040204" pitchFamily="34" charset="-120"/>
                <a:ea typeface="微軟正黑體" panose="020B0604030504040204" pitchFamily="34" charset="-120"/>
                <a:cs typeface="華康儷粗圓"/>
              </a:rPr>
              <a:t>。</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113</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647024177"/>
              </p:ext>
            </p:extLst>
          </p:nvPr>
        </p:nvGraphicFramePr>
        <p:xfrm>
          <a:off x="179512" y="846448"/>
          <a:ext cx="8784976" cy="5678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19" y="476672"/>
            <a:ext cx="8568953" cy="5544616"/>
          </a:xfrm>
        </p:spPr>
        <p:txBody>
          <a:bodyPr>
            <a:normAutofit fontScale="90000"/>
          </a:bodyPr>
          <a:lstStyle/>
          <a:p>
            <a:pPr marL="0" indent="0">
              <a:lnSpc>
                <a:spcPts val="3800"/>
              </a:lnSpc>
              <a:spcBef>
                <a:spcPts val="2400"/>
              </a:spcBef>
            </a:pP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試辦學習區完全免試入學</a:t>
            </a:r>
            <a:r>
              <a:rPr lang="en-US" altLang="zh-TW" b="1" dirty="0">
                <a:latin typeface="標楷體" panose="03000509000000000000" pitchFamily="65" charset="-120"/>
                <a:ea typeface="標楷體" panose="03000509000000000000" pitchFamily="65" charset="-120"/>
              </a:rPr>
              <a:t>--5/7〜5/8 </a:t>
            </a:r>
            <a:r>
              <a:rPr lang="zh-TW" altLang="en-US" b="1" dirty="0">
                <a:latin typeface="標楷體" panose="03000509000000000000" pitchFamily="65" charset="-120"/>
                <a:ea typeface="標楷體" panose="03000509000000000000" pitchFamily="65" charset="-120"/>
              </a:rPr>
              <a:t>報名</a:t>
            </a:r>
            <a:r>
              <a:rPr lang="zh-TW" altLang="en-US" b="1" dirty="0" smtClean="0">
                <a:latin typeface="標楷體" panose="03000509000000000000" pitchFamily="65" charset="-120"/>
                <a:ea typeface="標楷體" panose="03000509000000000000" pitchFamily="65" charset="-120"/>
              </a:rPr>
              <a:t>，</a:t>
            </a:r>
            <a:r>
              <a:rPr lang="en-US" altLang="zh-TW" b="1" dirty="0" smtClean="0">
                <a:latin typeface="標楷體" panose="03000509000000000000" pitchFamily="65" charset="-120"/>
                <a:ea typeface="標楷體" panose="03000509000000000000" pitchFamily="65" charset="-120"/>
              </a:rPr>
              <a:t/>
            </a:r>
            <a:br>
              <a:rPr lang="en-US" altLang="zh-TW" b="1" dirty="0" smtClean="0">
                <a:latin typeface="標楷體" panose="03000509000000000000" pitchFamily="65" charset="-120"/>
                <a:ea typeface="標楷體" panose="03000509000000000000" pitchFamily="65" charset="-120"/>
              </a:rPr>
            </a:br>
            <a:r>
              <a:rPr lang="en-US" altLang="zh-TW" b="1" dirty="0">
                <a:latin typeface="標楷體" panose="03000509000000000000" pitchFamily="65" charset="-120"/>
                <a:ea typeface="標楷體" panose="03000509000000000000" pitchFamily="65" charset="-120"/>
              </a:rPr>
              <a:t> </a:t>
            </a:r>
            <a:r>
              <a:rPr lang="en-US" altLang="zh-TW" b="1" dirty="0" smtClean="0">
                <a:latin typeface="標楷體" panose="03000509000000000000" pitchFamily="65" charset="-120"/>
                <a:ea typeface="標楷體" panose="03000509000000000000" pitchFamily="65" charset="-120"/>
              </a:rPr>
              <a:t> </a:t>
            </a:r>
            <a:r>
              <a:rPr lang="zh-TW" altLang="en-US" b="1" dirty="0" smtClean="0">
                <a:latin typeface="標楷體" panose="03000509000000000000" pitchFamily="65" charset="-120"/>
                <a:ea typeface="標楷體" panose="03000509000000000000" pitchFamily="65" charset="-120"/>
              </a:rPr>
              <a:t> </a:t>
            </a:r>
            <a:r>
              <a:rPr lang="en-US" altLang="zh-TW" b="1" dirty="0" smtClean="0">
                <a:latin typeface="標楷體" panose="03000509000000000000" pitchFamily="65" charset="-120"/>
                <a:ea typeface="標楷體" panose="03000509000000000000" pitchFamily="65" charset="-120"/>
              </a:rPr>
              <a:t>5/16</a:t>
            </a:r>
            <a:r>
              <a:rPr lang="zh-TW" altLang="en-US" b="1" dirty="0">
                <a:latin typeface="標楷體" panose="03000509000000000000" pitchFamily="65" charset="-120"/>
                <a:ea typeface="標楷體" panose="03000509000000000000" pitchFamily="65" charset="-120"/>
              </a:rPr>
              <a:t>放榜</a:t>
            </a:r>
            <a:r>
              <a:rPr lang="zh-TW" altLang="en-US" b="1" dirty="0" smtClean="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
            </a:r>
            <a:br>
              <a:rPr lang="zh-TW" altLang="en-US" b="1" dirty="0">
                <a:latin typeface="標楷體" panose="03000509000000000000" pitchFamily="65" charset="-120"/>
                <a:ea typeface="標楷體" panose="03000509000000000000" pitchFamily="65" charset="-120"/>
              </a:rPr>
            </a:br>
            <a:r>
              <a:rPr lang="en-US" altLang="zh-TW" sz="3600" b="1" dirty="0">
                <a:solidFill>
                  <a:srgbClr val="FF0000"/>
                </a:solidFill>
                <a:latin typeface="標楷體" panose="03000509000000000000" pitchFamily="65" charset="-120"/>
                <a:ea typeface="標楷體" panose="03000509000000000000" pitchFamily="65" charset="-120"/>
              </a:rPr>
              <a:t>2.</a:t>
            </a:r>
            <a:r>
              <a:rPr lang="zh-TW" altLang="en-US" sz="3600" b="1" dirty="0">
                <a:solidFill>
                  <a:srgbClr val="FF0000"/>
                </a:solidFill>
                <a:latin typeface="標楷體" panose="03000509000000000000" pitchFamily="65" charset="-120"/>
                <a:ea typeface="標楷體" panose="03000509000000000000" pitchFamily="65" charset="-120"/>
              </a:rPr>
              <a:t>五專完全免試入學單獨招生</a:t>
            </a:r>
            <a:r>
              <a:rPr lang="en-US" altLang="zh-TW" sz="3600" b="1" dirty="0">
                <a:solidFill>
                  <a:srgbClr val="FF0000"/>
                </a:solidFill>
                <a:latin typeface="標楷體" panose="03000509000000000000" pitchFamily="65" charset="-120"/>
                <a:ea typeface="標楷體" panose="03000509000000000000" pitchFamily="65" charset="-120"/>
              </a:rPr>
              <a:t/>
            </a:r>
            <a:br>
              <a:rPr lang="en-US" altLang="zh-TW" sz="3600" b="1" dirty="0">
                <a:solidFill>
                  <a:srgbClr val="FF0000"/>
                </a:solidFill>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  </a:t>
            </a:r>
            <a:r>
              <a:rPr lang="en-US" altLang="zh-TW" b="1" dirty="0">
                <a:latin typeface="標楷體" panose="03000509000000000000" pitchFamily="65" charset="-120"/>
                <a:ea typeface="標楷體" panose="03000509000000000000" pitchFamily="65" charset="-120"/>
              </a:rPr>
              <a:t>5/1〜5/8 </a:t>
            </a:r>
            <a:r>
              <a:rPr lang="zh-TW" altLang="en-US" b="1" dirty="0">
                <a:latin typeface="標楷體" panose="03000509000000000000" pitchFamily="65" charset="-120"/>
                <a:ea typeface="標楷體" panose="03000509000000000000" pitchFamily="65" charset="-120"/>
              </a:rPr>
              <a:t>報名，</a:t>
            </a:r>
            <a:r>
              <a:rPr lang="en-US" altLang="zh-TW" b="1" dirty="0">
                <a:latin typeface="標楷體" panose="03000509000000000000" pitchFamily="65" charset="-120"/>
                <a:ea typeface="標楷體" panose="03000509000000000000" pitchFamily="65" charset="-120"/>
              </a:rPr>
              <a:t>5/16</a:t>
            </a:r>
            <a:r>
              <a:rPr lang="zh-TW" altLang="en-US" b="1" dirty="0">
                <a:latin typeface="標楷體" panose="03000509000000000000" pitchFamily="65" charset="-120"/>
                <a:ea typeface="標楷體" panose="03000509000000000000" pitchFamily="65" charset="-120"/>
              </a:rPr>
              <a:t>放榜。</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樹人醫專為例</a:t>
            </a:r>
            <a:r>
              <a:rPr lang="en-US" altLang="zh-TW" b="1" dirty="0">
                <a:latin typeface="標楷體" panose="03000509000000000000" pitchFamily="65" charset="-120"/>
                <a:ea typeface="標楷體" panose="03000509000000000000" pitchFamily="65" charset="-120"/>
              </a:rPr>
              <a:t>)</a:t>
            </a:r>
            <a:br>
              <a:rPr lang="en-US" altLang="zh-TW" b="1" dirty="0">
                <a:latin typeface="標楷體" panose="03000509000000000000" pitchFamily="65" charset="-120"/>
                <a:ea typeface="標楷體" panose="03000509000000000000" pitchFamily="65" charset="-120"/>
              </a:rPr>
            </a:br>
            <a:r>
              <a:rPr lang="en-US" altLang="zh-TW" sz="3300" b="1" dirty="0">
                <a:solidFill>
                  <a:srgbClr val="FF0000"/>
                </a:solidFill>
                <a:latin typeface="標楷體" panose="03000509000000000000" pitchFamily="65" charset="-120"/>
                <a:ea typeface="標楷體" panose="03000509000000000000" pitchFamily="65" charset="-120"/>
              </a:rPr>
              <a:t>3.</a:t>
            </a:r>
            <a:r>
              <a:rPr lang="zh-TW" altLang="en-US" sz="3300" b="1" dirty="0">
                <a:solidFill>
                  <a:srgbClr val="FF0000"/>
                </a:solidFill>
                <a:latin typeface="標楷體" panose="03000509000000000000" pitchFamily="65" charset="-120"/>
                <a:ea typeface="標楷體" panose="03000509000000000000" pitchFamily="65" charset="-120"/>
              </a:rPr>
              <a:t>國中教育會考</a:t>
            </a:r>
            <a:r>
              <a:rPr lang="en-US" altLang="zh-TW" sz="3300" b="1" dirty="0">
                <a:solidFill>
                  <a:srgbClr val="FF0000"/>
                </a:solidFill>
                <a:latin typeface="標楷體" panose="03000509000000000000" pitchFamily="65" charset="-120"/>
                <a:ea typeface="標楷體" panose="03000509000000000000" pitchFamily="65" charset="-120"/>
              </a:rPr>
              <a:t>--5/18〜5/19 </a:t>
            </a:r>
            <a:r>
              <a:rPr lang="zh-TW" altLang="en-US" sz="3300" b="1" dirty="0">
                <a:solidFill>
                  <a:srgbClr val="FF0000"/>
                </a:solidFill>
                <a:latin typeface="標楷體" panose="03000509000000000000" pitchFamily="65" charset="-120"/>
                <a:ea typeface="標楷體" panose="03000509000000000000" pitchFamily="65" charset="-120"/>
              </a:rPr>
              <a:t>，</a:t>
            </a:r>
            <a:r>
              <a:rPr lang="en-US" altLang="zh-TW" sz="3300" b="1" dirty="0">
                <a:solidFill>
                  <a:srgbClr val="FF0000"/>
                </a:solidFill>
                <a:latin typeface="標楷體" panose="03000509000000000000" pitchFamily="65" charset="-120"/>
                <a:ea typeface="標楷體" panose="03000509000000000000" pitchFamily="65" charset="-120"/>
              </a:rPr>
              <a:t>6/7 </a:t>
            </a:r>
            <a:r>
              <a:rPr lang="zh-TW" altLang="en-US" sz="3300" b="1" dirty="0">
                <a:solidFill>
                  <a:srgbClr val="FF0000"/>
                </a:solidFill>
                <a:latin typeface="標楷體" panose="03000509000000000000" pitchFamily="65" charset="-120"/>
                <a:ea typeface="標楷體" panose="03000509000000000000" pitchFamily="65" charset="-120"/>
              </a:rPr>
              <a:t>成績通知</a:t>
            </a:r>
            <a:r>
              <a:rPr lang="zh-TW" altLang="en-US" sz="3300" b="1" dirty="0" smtClean="0">
                <a:solidFill>
                  <a:srgbClr val="FF0000"/>
                </a:solidFill>
                <a:latin typeface="標楷體" panose="03000509000000000000" pitchFamily="65" charset="-120"/>
                <a:ea typeface="標楷體" panose="03000509000000000000" pitchFamily="65" charset="-120"/>
              </a:rPr>
              <a:t>。</a:t>
            </a:r>
            <a:r>
              <a:rPr lang="en-US" altLang="zh-TW" sz="3300" b="1" dirty="0" smtClean="0">
                <a:solidFill>
                  <a:srgbClr val="FF0000"/>
                </a:solidFill>
                <a:latin typeface="標楷體" panose="03000509000000000000" pitchFamily="65" charset="-120"/>
                <a:ea typeface="標楷體" panose="03000509000000000000" pitchFamily="65" charset="-120"/>
              </a:rPr>
              <a:t/>
            </a:r>
            <a:br>
              <a:rPr lang="en-US" altLang="zh-TW" sz="3300" b="1" dirty="0" smtClean="0">
                <a:solidFill>
                  <a:srgbClr val="FF0000"/>
                </a:solidFill>
                <a:latin typeface="標楷體" panose="03000509000000000000" pitchFamily="65" charset="-120"/>
                <a:ea typeface="標楷體" panose="03000509000000000000" pitchFamily="65" charset="-120"/>
              </a:rPr>
            </a:br>
            <a:r>
              <a:rPr lang="zh-TW" altLang="en-US" b="1" dirty="0">
                <a:solidFill>
                  <a:srgbClr val="FF0000"/>
                </a:solidFill>
                <a:latin typeface="標楷體" panose="03000509000000000000" pitchFamily="65" charset="-120"/>
                <a:ea typeface="標楷體" panose="03000509000000000000" pitchFamily="65" charset="-120"/>
              </a:rPr>
              <a:t/>
            </a:r>
            <a:br>
              <a:rPr lang="zh-TW" altLang="en-US" b="1" dirty="0">
                <a:solidFill>
                  <a:srgbClr val="FF0000"/>
                </a:solidFill>
                <a:latin typeface="標楷體" panose="03000509000000000000" pitchFamily="65" charset="-120"/>
                <a:ea typeface="標楷體" panose="03000509000000000000" pitchFamily="65" charset="-120"/>
              </a:rPr>
            </a:br>
            <a:r>
              <a:rPr lang="en-US" altLang="zh-TW" b="1" dirty="0">
                <a:latin typeface="標楷體" panose="03000509000000000000" pitchFamily="65" charset="-120"/>
                <a:ea typeface="標楷體" panose="03000509000000000000" pitchFamily="65" charset="-120"/>
              </a:rPr>
              <a:t>4.</a:t>
            </a:r>
            <a:r>
              <a:rPr lang="zh-TW" altLang="en-US" b="1" dirty="0">
                <a:latin typeface="標楷體" panose="03000509000000000000" pitchFamily="65" charset="-120"/>
                <a:ea typeface="標楷體" panose="03000509000000000000" pitchFamily="65" charset="-120"/>
              </a:rPr>
              <a:t>五專優先免試入學報名</a:t>
            </a:r>
            <a:r>
              <a:rPr lang="en-US" altLang="zh-TW" b="1" dirty="0">
                <a:latin typeface="標楷體" panose="03000509000000000000" pitchFamily="65" charset="-120"/>
                <a:ea typeface="標楷體" panose="03000509000000000000" pitchFamily="65" charset="-120"/>
              </a:rPr>
              <a:t>--5/20〜5/24 </a:t>
            </a:r>
            <a:r>
              <a:rPr lang="zh-TW" altLang="en-US" b="1" dirty="0">
                <a:latin typeface="標楷體" panose="03000509000000000000" pitchFamily="65" charset="-120"/>
                <a:ea typeface="標楷體" panose="03000509000000000000" pitchFamily="65" charset="-120"/>
              </a:rPr>
              <a:t>報名，</a:t>
            </a:r>
            <a:r>
              <a:rPr lang="en-US" altLang="zh-TW" b="1" dirty="0" smtClean="0">
                <a:latin typeface="標楷體" panose="03000509000000000000" pitchFamily="65" charset="-120"/>
                <a:ea typeface="標楷體" panose="03000509000000000000" pitchFamily="65" charset="-120"/>
              </a:rPr>
              <a:t>6/14</a:t>
            </a:r>
            <a:br>
              <a:rPr lang="en-US" altLang="zh-TW" b="1" dirty="0" smtClean="0">
                <a:latin typeface="標楷體" panose="03000509000000000000" pitchFamily="65" charset="-120"/>
                <a:ea typeface="標楷體" panose="03000509000000000000" pitchFamily="65" charset="-120"/>
              </a:rPr>
            </a:br>
            <a:r>
              <a:rPr lang="en-US" altLang="zh-TW" b="1" dirty="0">
                <a:latin typeface="標楷體" panose="03000509000000000000" pitchFamily="65" charset="-120"/>
                <a:ea typeface="標楷體" panose="03000509000000000000" pitchFamily="65" charset="-120"/>
              </a:rPr>
              <a:t> </a:t>
            </a:r>
            <a:r>
              <a:rPr lang="en-US" altLang="zh-TW" b="1" dirty="0" smtClean="0">
                <a:latin typeface="標楷體" panose="03000509000000000000" pitchFamily="65" charset="-120"/>
                <a:ea typeface="標楷體" panose="03000509000000000000" pitchFamily="65" charset="-120"/>
              </a:rPr>
              <a:t> </a:t>
            </a:r>
            <a:r>
              <a:rPr lang="zh-TW" altLang="en-US" b="1" dirty="0" smtClean="0">
                <a:latin typeface="標楷體" panose="03000509000000000000" pitchFamily="65" charset="-120"/>
                <a:ea typeface="標楷體" panose="03000509000000000000" pitchFamily="65" charset="-120"/>
              </a:rPr>
              <a:t>放</a:t>
            </a:r>
            <a:r>
              <a:rPr lang="zh-TW" altLang="en-US" b="1" dirty="0">
                <a:latin typeface="標楷體" panose="03000509000000000000" pitchFamily="65" charset="-120"/>
                <a:ea typeface="標楷體" panose="03000509000000000000" pitchFamily="65" charset="-120"/>
              </a:rPr>
              <a:t>榜。</a:t>
            </a:r>
            <a:br>
              <a:rPr lang="zh-TW" altLang="en-US" b="1" dirty="0">
                <a:latin typeface="標楷體" panose="03000509000000000000" pitchFamily="65" charset="-120"/>
                <a:ea typeface="標楷體" panose="03000509000000000000" pitchFamily="65" charset="-120"/>
              </a:rPr>
            </a:br>
            <a:r>
              <a:rPr lang="en-US" altLang="zh-TW" b="1" dirty="0">
                <a:latin typeface="標楷體" panose="03000509000000000000" pitchFamily="65" charset="-120"/>
                <a:ea typeface="標楷體" panose="03000509000000000000" pitchFamily="65" charset="-120"/>
              </a:rPr>
              <a:t>5.</a:t>
            </a:r>
            <a:r>
              <a:rPr lang="zh-TW" altLang="en-US" b="1" dirty="0">
                <a:latin typeface="標楷體" panose="03000509000000000000" pitchFamily="65" charset="-120"/>
                <a:ea typeface="標楷體" panose="03000509000000000000" pitchFamily="65" charset="-120"/>
              </a:rPr>
              <a:t>高級中等學校免試入學</a:t>
            </a:r>
            <a:br>
              <a:rPr lang="zh-TW" altLang="en-US" b="1"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  </a:t>
            </a:r>
            <a:r>
              <a:rPr lang="en-US" altLang="zh-TW" b="1" dirty="0">
                <a:latin typeface="標楷體" panose="03000509000000000000" pitchFamily="65" charset="-120"/>
                <a:ea typeface="標楷體" panose="03000509000000000000" pitchFamily="65" charset="-120"/>
              </a:rPr>
              <a:t>7/2 </a:t>
            </a:r>
            <a:r>
              <a:rPr lang="zh-TW" altLang="en-US" b="1" dirty="0">
                <a:latin typeface="標楷體" panose="03000509000000000000" pitchFamily="65" charset="-120"/>
                <a:ea typeface="標楷體" panose="03000509000000000000" pitchFamily="65" charset="-120"/>
              </a:rPr>
              <a:t>報名截止，</a:t>
            </a:r>
            <a:r>
              <a:rPr lang="en-US" altLang="zh-TW" sz="3600" b="1" dirty="0">
                <a:solidFill>
                  <a:srgbClr val="FF0000"/>
                </a:solidFill>
                <a:latin typeface="標楷體" panose="03000509000000000000" pitchFamily="65" charset="-120"/>
                <a:ea typeface="標楷體" panose="03000509000000000000" pitchFamily="65" charset="-120"/>
              </a:rPr>
              <a:t>7/9</a:t>
            </a:r>
            <a:r>
              <a:rPr lang="zh-TW" altLang="en-US" sz="3600" b="1" dirty="0">
                <a:solidFill>
                  <a:srgbClr val="FF0000"/>
                </a:solidFill>
                <a:latin typeface="標楷體" panose="03000509000000000000" pitchFamily="65" charset="-120"/>
                <a:ea typeface="標楷體" panose="03000509000000000000" pitchFamily="65" charset="-120"/>
              </a:rPr>
              <a:t>放榜，</a:t>
            </a:r>
            <a:r>
              <a:rPr lang="en-US" altLang="zh-TW" sz="3600" b="1" dirty="0">
                <a:solidFill>
                  <a:srgbClr val="FF0000"/>
                </a:solidFill>
                <a:latin typeface="標楷體" panose="03000509000000000000" pitchFamily="65" charset="-120"/>
                <a:ea typeface="標楷體" panose="03000509000000000000" pitchFamily="65" charset="-120"/>
              </a:rPr>
              <a:t>7/11</a:t>
            </a:r>
            <a:r>
              <a:rPr lang="zh-TW" altLang="en-US" sz="3600" b="1" dirty="0">
                <a:solidFill>
                  <a:srgbClr val="FF0000"/>
                </a:solidFill>
                <a:latin typeface="標楷體" panose="03000509000000000000" pitchFamily="65" charset="-120"/>
                <a:ea typeface="標楷體" panose="03000509000000000000" pitchFamily="65" charset="-120"/>
              </a:rPr>
              <a:t>報到</a:t>
            </a:r>
            <a:r>
              <a:rPr lang="zh-TW" altLang="en-US" sz="3600" b="1" dirty="0">
                <a:latin typeface="標楷體" panose="03000509000000000000" pitchFamily="65" charset="-120"/>
                <a:ea typeface="標楷體" panose="03000509000000000000" pitchFamily="65" charset="-120"/>
              </a:rPr>
              <a:t>。</a:t>
            </a:r>
            <a:br>
              <a:rPr lang="zh-TW" altLang="en-US" sz="3600" b="1" dirty="0">
                <a:latin typeface="標楷體" panose="03000509000000000000" pitchFamily="65" charset="-120"/>
                <a:ea typeface="標楷體" panose="03000509000000000000" pitchFamily="65" charset="-120"/>
              </a:rPr>
            </a:br>
            <a:r>
              <a:rPr lang="en-US" altLang="zh-TW" b="1" dirty="0">
                <a:latin typeface="標楷體" panose="03000509000000000000" pitchFamily="65" charset="-120"/>
                <a:ea typeface="標楷體" panose="03000509000000000000" pitchFamily="65" charset="-120"/>
              </a:rPr>
              <a:t>6.</a:t>
            </a:r>
            <a:r>
              <a:rPr lang="zh-TW" altLang="en-US" b="1" dirty="0">
                <a:latin typeface="標楷體" panose="03000509000000000000" pitchFamily="65" charset="-120"/>
                <a:ea typeface="標楷體" panose="03000509000000000000" pitchFamily="65" charset="-120"/>
              </a:rPr>
              <a:t>五專聯合免試入學</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 </a:t>
            </a:r>
            <a:r>
              <a:rPr lang="en-US" altLang="zh-TW" sz="3600" b="1" dirty="0" smtClean="0">
                <a:solidFill>
                  <a:srgbClr val="FF0000"/>
                </a:solidFill>
                <a:latin typeface="標楷體" panose="03000509000000000000" pitchFamily="65" charset="-120"/>
                <a:ea typeface="標楷體" panose="03000509000000000000" pitchFamily="65" charset="-120"/>
              </a:rPr>
              <a:t>7/10</a:t>
            </a:r>
            <a:r>
              <a:rPr lang="zh-TW" altLang="en-US" sz="3600" b="1" dirty="0">
                <a:solidFill>
                  <a:srgbClr val="FF0000"/>
                </a:solidFill>
                <a:latin typeface="標楷體" panose="03000509000000000000" pitchFamily="65" charset="-120"/>
                <a:ea typeface="標楷體" panose="03000509000000000000" pitchFamily="65" charset="-120"/>
              </a:rPr>
              <a:t>現場登記分發報到</a:t>
            </a:r>
            <a:r>
              <a:rPr lang="zh-TW" altLang="en-US" sz="3600" b="1" dirty="0" smtClean="0">
                <a:latin typeface="標楷體" panose="03000509000000000000" pitchFamily="65" charset="-120"/>
                <a:ea typeface="標楷體" panose="03000509000000000000" pitchFamily="65" charset="-120"/>
              </a:rPr>
              <a:t>。</a:t>
            </a:r>
            <a:endParaRPr lang="zh-TW" altLang="en-US" sz="3600" dirty="0"/>
          </a:p>
        </p:txBody>
      </p:sp>
    </p:spTree>
    <p:custDataLst>
      <p:tags r:id="rId1"/>
    </p:custDataLst>
    <p:extLst>
      <p:ext uri="{BB962C8B-B14F-4D97-AF65-F5344CB8AC3E}">
        <p14:creationId xmlns:p14="http://schemas.microsoft.com/office/powerpoint/2010/main" val="2179929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3450925070"/>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827585" y="692150"/>
            <a:ext cx="79928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(113</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26</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3</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118433085"/>
              </p:ext>
            </p:extLst>
          </p:nvPr>
        </p:nvGraphicFramePr>
        <p:xfrm>
          <a:off x="467544" y="1277937"/>
          <a:ext cx="8208912" cy="506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id="{C27D996E-75F0-4AE8-A5D5-853F34F2628C}"/>
              </a:ext>
            </a:extLst>
          </p:cNvPr>
          <p:cNvSpPr>
            <a:spLocks noChangeArrowheads="1"/>
          </p:cNvSpPr>
          <p:nvPr/>
        </p:nvSpPr>
        <p:spPr bwMode="auto">
          <a:xfrm>
            <a:off x="1139043" y="5805008"/>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id="{EC594C61-8940-46EB-B52D-75BB4A2AC138}"/>
              </a:ext>
            </a:extLst>
          </p:cNvPr>
          <p:cNvSpPr>
            <a:spLocks noChangeArrowheads="1"/>
          </p:cNvSpPr>
          <p:nvPr/>
        </p:nvSpPr>
        <p:spPr bwMode="auto">
          <a:xfrm>
            <a:off x="7306243" y="5720930"/>
            <a:ext cx="1214099"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id="{EFF592FC-984E-4349-9A1C-D2B73C4849AE}"/>
              </a:ext>
            </a:extLst>
          </p:cNvPr>
          <p:cNvSpPr>
            <a:spLocks noChangeArrowheads="1"/>
          </p:cNvSpPr>
          <p:nvPr/>
        </p:nvSpPr>
        <p:spPr bwMode="auto">
          <a:xfrm>
            <a:off x="5827428" y="5705089"/>
            <a:ext cx="1233561" cy="632230"/>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a16="http://schemas.microsoft.com/office/drawing/2014/main" id="{EFF592FC-984E-4349-9A1C-D2B73C4849AE}"/>
              </a:ext>
            </a:extLst>
          </p:cNvPr>
          <p:cNvSpPr>
            <a:spLocks noChangeArrowheads="1"/>
          </p:cNvSpPr>
          <p:nvPr/>
        </p:nvSpPr>
        <p:spPr bwMode="auto">
          <a:xfrm>
            <a:off x="4342181" y="5705089"/>
            <a:ext cx="1226875" cy="663913"/>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a:t>
            </a:r>
            <a:r>
              <a:rPr kumimoji="1" lang="zh-TW" altLang="zh-TW" sz="3200" dirty="0" smtClean="0">
                <a:solidFill>
                  <a:srgbClr val="FF0000"/>
                </a:solidFill>
                <a:latin typeface="微軟正黑體" pitchFamily="34" charset="-120"/>
                <a:ea typeface="微軟正黑體" pitchFamily="34" charset="-120"/>
              </a:rPr>
              <a:t>入學比</a:t>
            </a:r>
            <a:r>
              <a:rPr kumimoji="1" lang="zh-TW" altLang="zh-TW" sz="3200" dirty="0">
                <a:solidFill>
                  <a:srgbClr val="FF0000"/>
                </a:solidFill>
                <a:latin typeface="微軟正黑體" pitchFamily="34" charset="-120"/>
                <a:ea typeface="微軟正黑體" pitchFamily="34" charset="-120"/>
              </a:rPr>
              <a:t>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1182458163"/>
              </p:ext>
            </p:extLst>
          </p:nvPr>
        </p:nvGraphicFramePr>
        <p:xfrm>
          <a:off x="179512" y="609393"/>
          <a:ext cx="8712968" cy="6137022"/>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3713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3421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200" b="1" i="0" u="sng" strike="noStrike" kern="1200" cap="none" normalizeH="0" baseline="0" dirty="0">
                          <a:ln>
                            <a:noFill/>
                          </a:ln>
                          <a:solidFill>
                            <a:schemeClr val="accent1"/>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200" b="1" i="0" u="sng" strike="noStrike" kern="1200" cap="none" normalizeH="0" baseline="0" dirty="0">
                        <a:ln>
                          <a:noFill/>
                        </a:ln>
                        <a:solidFill>
                          <a:schemeClr val="accent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200" b="1" i="0" u="sng" strike="noStrike" kern="1200" cap="none" normalizeH="0" baseline="0" dirty="0">
                          <a:ln>
                            <a:noFill/>
                          </a:ln>
                          <a:solidFill>
                            <a:schemeClr val="accent1"/>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200" b="0" i="0" u="sng" strike="noStrike" cap="none" normalizeH="0" baseline="0" dirty="0">
                        <a:ln>
                          <a:noFill/>
                        </a:ln>
                        <a:solidFill>
                          <a:schemeClr val="accent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20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20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998895303"/>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757925" y="1556792"/>
            <a:ext cx="462147"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2664295741"/>
              </p:ext>
            </p:extLst>
          </p:nvPr>
        </p:nvGraphicFramePr>
        <p:xfrm>
          <a:off x="5148064" y="1353870"/>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2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2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0</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427984" y="2060848"/>
            <a:ext cx="1152128"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1961558061"/>
              </p:ext>
            </p:extLst>
          </p:nvPr>
        </p:nvGraphicFramePr>
        <p:xfrm>
          <a:off x="5436096" y="1209484"/>
          <a:ext cx="3434154" cy="5158680"/>
        </p:xfrm>
        <a:graphic>
          <a:graphicData uri="http://schemas.openxmlformats.org/drawingml/2006/table">
            <a:tbl>
              <a:tblPr firstRow="1" bandRow="1"/>
              <a:tblGrid>
                <a:gridCol w="1254553">
                  <a:extLst>
                    <a:ext uri="{9D8B030D-6E8A-4147-A177-3AD203B41FA5}">
                      <a16:colId xmlns:a16="http://schemas.microsoft.com/office/drawing/2014/main" val="20000"/>
                    </a:ext>
                  </a:extLst>
                </a:gridCol>
                <a:gridCol w="1242619">
                  <a:extLst>
                    <a:ext uri="{9D8B030D-6E8A-4147-A177-3AD203B41FA5}">
                      <a16:colId xmlns:a16="http://schemas.microsoft.com/office/drawing/2014/main" val="20001"/>
                    </a:ext>
                  </a:extLst>
                </a:gridCol>
                <a:gridCol w="936982">
                  <a:extLst>
                    <a:ext uri="{9D8B030D-6E8A-4147-A177-3AD203B41FA5}">
                      <a16:colId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1</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7</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2</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3</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4</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5</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5</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6</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77278">
                <a:tc rowSpan="3">
                  <a:txBody>
                    <a:bodyPr/>
                    <a:lstStyle/>
                    <a:p>
                      <a:pPr algn="ctr"/>
                      <a:r>
                        <a:rPr lang="en-US" altLang="zh-TW" sz="2200" b="1" dirty="0">
                          <a:solidFill>
                            <a:schemeClr val="bg1"/>
                          </a:solidFill>
                          <a:latin typeface="微軟正黑體" pitchFamily="34" charset="-120"/>
                          <a:ea typeface="微軟正黑體" pitchFamily="34" charset="-120"/>
                        </a:rPr>
                        <a:t>3</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600" b="1" dirty="0">
                          <a:solidFill>
                            <a:srgbClr val="002060"/>
                          </a:solidFill>
                          <a:latin typeface="微軟正黑體" pitchFamily="34" charset="-120"/>
                          <a:ea typeface="微軟正黑體" pitchFamily="34" charset="-120"/>
                        </a:rPr>
                        <a:t>7</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200" b="1" dirty="0">
                          <a:solidFill>
                            <a:schemeClr val="bg1"/>
                          </a:solidFill>
                          <a:latin typeface="微軟正黑體" pitchFamily="34" charset="-120"/>
                          <a:ea typeface="微軟正黑體" pitchFamily="34" charset="-120"/>
                        </a:rPr>
                        <a:t>3</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600" b="1" dirty="0">
                          <a:solidFill>
                            <a:srgbClr val="002060"/>
                          </a:solidFill>
                          <a:latin typeface="微軟正黑體" pitchFamily="34" charset="-120"/>
                          <a:ea typeface="微軟正黑體" pitchFamily="34" charset="-120"/>
                        </a:rPr>
                        <a:t>8</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600" b="1" dirty="0">
                          <a:solidFill>
                            <a:srgbClr val="002060"/>
                          </a:solidFill>
                          <a:latin typeface="微軟正黑體" pitchFamily="34" charset="-120"/>
                          <a:ea typeface="微軟正黑體" pitchFamily="34" charset="-120"/>
                        </a:rPr>
                        <a:t>9</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277278">
                <a:tc rowSpan="3">
                  <a:txBody>
                    <a:bodyPr/>
                    <a:lstStyle/>
                    <a:p>
                      <a:pPr algn="ctr"/>
                      <a:r>
                        <a:rPr lang="en-US" altLang="zh-TW" sz="2200" b="1" dirty="0">
                          <a:solidFill>
                            <a:schemeClr val="bg1"/>
                          </a:solidFill>
                          <a:latin typeface="微軟正黑體" pitchFamily="34" charset="-120"/>
                          <a:ea typeface="微軟正黑體" pitchFamily="34" charset="-120"/>
                        </a:rPr>
                        <a:t>4</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600" b="1" dirty="0">
                          <a:solidFill>
                            <a:srgbClr val="002060"/>
                          </a:solidFill>
                          <a:latin typeface="微軟正黑體" pitchFamily="34" charset="-120"/>
                          <a:ea typeface="微軟正黑體" pitchFamily="34" charset="-120"/>
                        </a:rPr>
                        <a:t>10</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600" b="1" dirty="0">
                          <a:solidFill>
                            <a:srgbClr val="002060"/>
                          </a:solidFill>
                          <a:latin typeface="微軟正黑體" pitchFamily="34" charset="-120"/>
                          <a:ea typeface="微軟正黑體" pitchFamily="34" charset="-120"/>
                        </a:rPr>
                        <a:t>11</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600" b="1" dirty="0">
                          <a:solidFill>
                            <a:srgbClr val="002060"/>
                          </a:solidFill>
                          <a:latin typeface="微軟正黑體" pitchFamily="34" charset="-120"/>
                          <a:ea typeface="微軟正黑體" pitchFamily="34" charset="-120"/>
                        </a:rPr>
                        <a:t>12</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13-30</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3144119488"/>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4019215511"/>
              </p:ext>
            </p:extLst>
          </p:nvPr>
        </p:nvGraphicFramePr>
        <p:xfrm>
          <a:off x="323528" y="1412776"/>
          <a:ext cx="4968553" cy="5679815"/>
        </p:xfrm>
        <a:graphic>
          <a:graphicData uri="http://schemas.openxmlformats.org/drawingml/2006/table">
            <a:tbl>
              <a:tblPr firstRow="1" bandRow="1"/>
              <a:tblGrid>
                <a:gridCol w="1815094">
                  <a:extLst>
                    <a:ext uri="{9D8B030D-6E8A-4147-A177-3AD203B41FA5}">
                      <a16:colId xmlns:a16="http://schemas.microsoft.com/office/drawing/2014/main" val="20000"/>
                    </a:ext>
                  </a:extLst>
                </a:gridCol>
                <a:gridCol w="1797828">
                  <a:extLst>
                    <a:ext uri="{9D8B030D-6E8A-4147-A177-3AD203B41FA5}">
                      <a16:colId xmlns:a16="http://schemas.microsoft.com/office/drawing/2014/main" val="20001"/>
                    </a:ext>
                  </a:extLst>
                </a:gridCol>
                <a:gridCol w="1355631">
                  <a:extLst>
                    <a:ext uri="{9D8B030D-6E8A-4147-A177-3AD203B41FA5}">
                      <a16:colId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800" b="1" dirty="0">
                          <a:solidFill>
                            <a:srgbClr val="002060"/>
                          </a:solidFill>
                          <a:latin typeface="微軟正黑體" pitchFamily="34" charset="-120"/>
                          <a:ea typeface="微軟正黑體" pitchFamily="34" charset="-120"/>
                        </a:rPr>
                        <a:t>1</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7</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800" b="1" dirty="0">
                          <a:solidFill>
                            <a:srgbClr val="002060"/>
                          </a:solidFill>
                          <a:latin typeface="微軟正黑體" pitchFamily="34" charset="-120"/>
                          <a:ea typeface="微軟正黑體" pitchFamily="34" charset="-120"/>
                        </a:rPr>
                        <a:t>2</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800" b="1" dirty="0">
                          <a:solidFill>
                            <a:srgbClr val="002060"/>
                          </a:solidFill>
                          <a:latin typeface="微軟正黑體" pitchFamily="34" charset="-120"/>
                          <a:ea typeface="微軟正黑體" pitchFamily="34" charset="-120"/>
                        </a:rPr>
                        <a:t>3</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800" b="1" dirty="0">
                          <a:solidFill>
                            <a:srgbClr val="002060"/>
                          </a:solidFill>
                          <a:latin typeface="微軟正黑體" pitchFamily="34" charset="-120"/>
                          <a:ea typeface="微軟正黑體" pitchFamily="34" charset="-120"/>
                        </a:rPr>
                        <a:t>4</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5</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800" b="1" dirty="0">
                          <a:solidFill>
                            <a:srgbClr val="002060"/>
                          </a:solidFill>
                          <a:latin typeface="微軟正黑體" pitchFamily="34" charset="-120"/>
                          <a:ea typeface="微軟正黑體" pitchFamily="34" charset="-120"/>
                        </a:rPr>
                        <a:t>5</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800" b="1" dirty="0">
                          <a:solidFill>
                            <a:srgbClr val="002060"/>
                          </a:solidFill>
                          <a:latin typeface="微軟正黑體" pitchFamily="34" charset="-120"/>
                          <a:ea typeface="微軟正黑體" pitchFamily="34" charset="-120"/>
                        </a:rPr>
                        <a:t>6</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800" b="1" dirty="0">
                          <a:solidFill>
                            <a:srgbClr val="002060"/>
                          </a:solidFill>
                          <a:latin typeface="微軟正黑體" pitchFamily="34" charset="-120"/>
                          <a:ea typeface="微軟正黑體" pitchFamily="34" charset="-120"/>
                        </a:rPr>
                        <a:t>7</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200" b="1" dirty="0">
                          <a:solidFill>
                            <a:schemeClr val="bg1"/>
                          </a:solidFill>
                          <a:latin typeface="微軟正黑體" pitchFamily="34" charset="-120"/>
                          <a:ea typeface="微軟正黑體" pitchFamily="34" charset="-120"/>
                        </a:rPr>
                        <a:t>3</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800" b="1" dirty="0">
                          <a:solidFill>
                            <a:srgbClr val="002060"/>
                          </a:solidFill>
                          <a:latin typeface="微軟正黑體" pitchFamily="34" charset="-120"/>
                          <a:ea typeface="微軟正黑體" pitchFamily="34" charset="-120"/>
                        </a:rPr>
                        <a:t>8</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800" b="1" dirty="0">
                          <a:solidFill>
                            <a:srgbClr val="002060"/>
                          </a:solidFill>
                          <a:latin typeface="微軟正黑體" pitchFamily="34" charset="-120"/>
                          <a:ea typeface="微軟正黑體" pitchFamily="34" charset="-120"/>
                        </a:rPr>
                        <a:t>9</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800" b="1" dirty="0">
                          <a:solidFill>
                            <a:srgbClr val="002060"/>
                          </a:solidFill>
                          <a:latin typeface="微軟正黑體" pitchFamily="34" charset="-120"/>
                          <a:ea typeface="微軟正黑體" pitchFamily="34" charset="-120"/>
                        </a:rPr>
                        <a:t>10</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800" b="1" dirty="0">
                          <a:solidFill>
                            <a:srgbClr val="002060"/>
                          </a:solidFill>
                          <a:latin typeface="微軟正黑體" pitchFamily="34" charset="-120"/>
                          <a:ea typeface="微軟正黑體" pitchFamily="34" charset="-120"/>
                        </a:rPr>
                        <a:t>11</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800" b="1" dirty="0">
                          <a:solidFill>
                            <a:srgbClr val="002060"/>
                          </a:solidFill>
                          <a:latin typeface="微軟正黑體" pitchFamily="34" charset="-120"/>
                          <a:ea typeface="微軟正黑體" pitchFamily="34" charset="-120"/>
                        </a:rPr>
                        <a:t>12</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800" b="1" dirty="0">
                          <a:solidFill>
                            <a:srgbClr val="002060"/>
                          </a:solidFill>
                          <a:latin typeface="微軟正黑體" pitchFamily="34" charset="-120"/>
                          <a:ea typeface="微軟正黑體" pitchFamily="34" charset="-120"/>
                        </a:rPr>
                        <a:t>13-30</a:t>
                      </a:r>
                      <a:endParaRPr lang="zh-TW" altLang="en-US" sz="18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169808"/>
              <a:gd name="adj2" fmla="val 167361"/>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0167"/>
              <a:gd name="adj2" fmla="val 121281"/>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67923"/>
              <a:gd name="adj2" fmla="val 69462"/>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69419"/>
              <a:gd name="adj2" fmla="val 47696"/>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2001686" y="5157564"/>
            <a:ext cx="5770338" cy="1296144"/>
            <a:chOff x="2645890" y="-73239"/>
            <a:chExt cx="8203920" cy="1355636"/>
          </a:xfrm>
          <a:scene3d>
            <a:camera prst="orthographicFront"/>
            <a:lightRig rig="flat" dir="t"/>
          </a:scene3d>
        </p:grpSpPr>
        <p:sp>
          <p:nvSpPr>
            <p:cNvPr id="11" name="矩形 10"/>
            <p:cNvSpPr/>
            <p:nvPr/>
          </p:nvSpPr>
          <p:spPr>
            <a:xfrm>
              <a:off x="2645890" y="-73239"/>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spcAft>
                  <a:spcPts val="0"/>
                </a:spcAft>
              </a:pPr>
              <a:r>
                <a:rPr lang="zh-TW" altLang="en-US" sz="2600" dirty="0">
                  <a:solidFill>
                    <a:srgbClr val="A50021"/>
                  </a:solidFill>
                  <a:latin typeface="微軟正黑體" pitchFamily="34" charset="-120"/>
                  <a:ea typeface="微軟正黑體" pitchFamily="34" charset="-120"/>
                </a:rPr>
                <a:t>均衡</a:t>
              </a:r>
              <a:r>
                <a:rPr lang="zh-TW" altLang="en-US" sz="2600" dirty="0" smtClean="0">
                  <a:solidFill>
                    <a:srgbClr val="A50021"/>
                  </a:solidFill>
                  <a:latin typeface="微軟正黑體" pitchFamily="34" charset="-120"/>
                  <a:ea typeface="微軟正黑體" pitchFamily="34" charset="-120"/>
                </a:rPr>
                <a:t>學習</a:t>
              </a:r>
              <a:endParaRPr lang="en-US" altLang="zh-TW" sz="2600" dirty="0">
                <a:solidFill>
                  <a:srgbClr val="660066"/>
                </a:solidFill>
                <a:latin typeface="微軟正黑體" pitchFamily="34" charset="-120"/>
                <a:ea typeface="微軟正黑體" pitchFamily="34" charset="-120"/>
              </a:endParaRPr>
            </a:p>
            <a:p>
              <a:pPr lvl="0" algn="ctr" defTabSz="1244600" fontAlgn="auto">
                <a:spcAft>
                  <a:spcPts val="0"/>
                </a:spcAft>
              </a:pPr>
              <a:r>
                <a:rPr lang="zh-TW" altLang="en-US" sz="2600" dirty="0">
                  <a:solidFill>
                    <a:srgbClr val="660066"/>
                  </a:solidFill>
                  <a:latin typeface="微軟正黑體" pitchFamily="34" charset="-120"/>
                  <a:ea typeface="微軟正黑體" pitchFamily="34" charset="-120"/>
                </a:rPr>
                <a:t>採計至</a:t>
              </a:r>
              <a:r>
                <a:rPr lang="en-US" altLang="zh-TW" sz="2600" dirty="0">
                  <a:solidFill>
                    <a:srgbClr val="660066"/>
                  </a:solidFill>
                  <a:latin typeface="微軟正黑體" pitchFamily="34" charset="-120"/>
                  <a:ea typeface="微軟正黑體" pitchFamily="34" charset="-120"/>
                </a:rPr>
                <a:t>9</a:t>
              </a:r>
              <a:r>
                <a:rPr lang="zh-TW" altLang="en-US" sz="2600" dirty="0">
                  <a:solidFill>
                    <a:srgbClr val="660066"/>
                  </a:solidFill>
                  <a:latin typeface="微軟正黑體" pitchFamily="34" charset="-120"/>
                  <a:ea typeface="微軟正黑體" pitchFamily="34" charset="-120"/>
                </a:rPr>
                <a:t>年級上學期</a:t>
              </a:r>
              <a:endParaRPr lang="zh-TW" altLang="en-US" sz="2600"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821852457"/>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2991478654"/>
              </p:ext>
            </p:extLst>
          </p:nvPr>
        </p:nvGraphicFramePr>
        <p:xfrm>
          <a:off x="4886855" y="1348933"/>
          <a:ext cx="3672408" cy="3644618"/>
        </p:xfrm>
        <a:graphic>
          <a:graphicData uri="http://schemas.openxmlformats.org/drawingml/2006/table">
            <a:tbl>
              <a:tblPr firstRow="1" bandRow="1"/>
              <a:tblGrid>
                <a:gridCol w="28803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tblGrid>
              <a:tr h="139789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a:t>
                      </a:r>
                      <a:r>
                        <a:rPr lang="zh-TW" altLang="en-US" sz="2000" b="1" baseline="0" dirty="0">
                          <a:solidFill>
                            <a:srgbClr val="FF0000"/>
                          </a:solidFill>
                          <a:latin typeface="微軟正黑體" pitchFamily="34" charset="-120"/>
                          <a:ea typeface="微軟正黑體" pitchFamily="34" charset="-120"/>
                        </a:rPr>
                        <a:t>任三個領域</a:t>
                      </a:r>
                      <a:r>
                        <a:rPr lang="zh-TW" altLang="en-US" sz="2000" b="1" dirty="0">
                          <a:solidFill>
                            <a:schemeClr val="bg1"/>
                          </a:solidFill>
                          <a:latin typeface="微軟正黑體" pitchFamily="34" charset="-120"/>
                          <a:ea typeface="微軟正黑體" pitchFamily="34" charset="-120"/>
                        </a:rPr>
                        <a:t>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495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49509">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7477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520488054"/>
              </p:ext>
            </p:extLst>
          </p:nvPr>
        </p:nvGraphicFramePr>
        <p:xfrm>
          <a:off x="3963604" y="116632"/>
          <a:ext cx="5000883" cy="6630555"/>
        </p:xfrm>
        <a:graphic>
          <a:graphicData uri="http://schemas.openxmlformats.org/drawingml/2006/table">
            <a:tbl>
              <a:tblPr firstRow="1" bandRow="1"/>
              <a:tblGrid>
                <a:gridCol w="1702428">
                  <a:extLst>
                    <a:ext uri="{9D8B030D-6E8A-4147-A177-3AD203B41FA5}">
                      <a16:colId xmlns:a16="http://schemas.microsoft.com/office/drawing/2014/main" val="20000"/>
                    </a:ext>
                  </a:extLst>
                </a:gridCol>
                <a:gridCol w="3298455">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002060"/>
                          </a:solidFill>
                          <a:latin typeface="微軟正黑體" pitchFamily="34" charset="-120"/>
                          <a:ea typeface="微軟正黑體" pitchFamily="34" charset="-120"/>
                        </a:rPr>
                        <a:t>採計至九年級</a:t>
                      </a:r>
                      <a:endParaRPr lang="en-US" altLang="zh-TW" sz="16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600" b="1" dirty="0">
                          <a:solidFill>
                            <a:srgbClr val="002060"/>
                          </a:solidFill>
                          <a:latin typeface="微軟正黑體" pitchFamily="34" charset="-120"/>
                          <a:ea typeface="微軟正黑體" pitchFamily="34" charset="-120"/>
                        </a:rPr>
                        <a:t>採計至當年度</a:t>
                      </a:r>
                      <a:endParaRPr lang="en-US" altLang="zh-TW" sz="1600" b="1" dirty="0">
                        <a:solidFill>
                          <a:srgbClr val="002060"/>
                        </a:solidFill>
                        <a:latin typeface="微軟正黑體" pitchFamily="34" charset="-120"/>
                        <a:ea typeface="微軟正黑體" pitchFamily="34" charset="-120"/>
                      </a:endParaRPr>
                    </a:p>
                    <a:p>
                      <a:pPr algn="ctr"/>
                      <a:r>
                        <a:rPr lang="en-US" altLang="zh-TW" sz="1600" b="1" dirty="0">
                          <a:solidFill>
                            <a:srgbClr val="002060"/>
                          </a:solidFill>
                          <a:latin typeface="微軟正黑體" pitchFamily="34" charset="-120"/>
                          <a:ea typeface="微軟正黑體" pitchFamily="34" charset="-120"/>
                        </a:rPr>
                        <a:t>4</a:t>
                      </a:r>
                      <a:r>
                        <a:rPr lang="zh-TW" altLang="en-US" sz="1600" b="1" dirty="0">
                          <a:solidFill>
                            <a:srgbClr val="002060"/>
                          </a:solidFill>
                          <a:latin typeface="微軟正黑體" pitchFamily="34" charset="-120"/>
                          <a:ea typeface="微軟正黑體" pitchFamily="34" charset="-120"/>
                        </a:rPr>
                        <a:t>月</a:t>
                      </a:r>
                      <a:r>
                        <a:rPr lang="en-US" altLang="zh-TW" sz="1600" b="1" dirty="0">
                          <a:solidFill>
                            <a:srgbClr val="FF0000"/>
                          </a:solidFill>
                          <a:latin typeface="微軟正黑體" pitchFamily="34" charset="-120"/>
                          <a:ea typeface="微軟正黑體" pitchFamily="34" charset="-120"/>
                        </a:rPr>
                        <a:t>20</a:t>
                      </a:r>
                      <a:r>
                        <a:rPr lang="zh-TW" altLang="en-US" sz="16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6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6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a:solidFill>
                            <a:srgbClr val="002060"/>
                          </a:solidFill>
                          <a:latin typeface="微軟正黑體" pitchFamily="34" charset="-120"/>
                          <a:ea typeface="微軟正黑體" pitchFamily="34" charset="-120"/>
                        </a:rPr>
                        <a:t>採計至當年度</a:t>
                      </a:r>
                      <a:r>
                        <a:rPr lang="en-US" altLang="zh-TW" sz="1200" b="1" dirty="0">
                          <a:solidFill>
                            <a:srgbClr val="002060"/>
                          </a:solidFill>
                          <a:latin typeface="微軟正黑體" pitchFamily="34" charset="-120"/>
                          <a:ea typeface="微軟正黑體" pitchFamily="34" charset="-120"/>
                        </a:rPr>
                        <a:t>4</a:t>
                      </a:r>
                      <a:r>
                        <a:rPr lang="zh-TW" altLang="en-US" sz="1200" b="1" dirty="0">
                          <a:solidFill>
                            <a:srgbClr val="002060"/>
                          </a:solidFill>
                          <a:latin typeface="微軟正黑體" pitchFamily="34" charset="-120"/>
                          <a:ea typeface="微軟正黑體" pitchFamily="34" charset="-120"/>
                        </a:rPr>
                        <a:t>月</a:t>
                      </a:r>
                      <a:r>
                        <a:rPr lang="en-US" altLang="zh-TW" sz="1200" b="1" dirty="0">
                          <a:solidFill>
                            <a:srgbClr val="FF0000"/>
                          </a:solidFill>
                          <a:latin typeface="微軟正黑體" pitchFamily="34" charset="-120"/>
                          <a:ea typeface="微軟正黑體" pitchFamily="34" charset="-120"/>
                        </a:rPr>
                        <a:t>20</a:t>
                      </a:r>
                      <a:r>
                        <a:rPr lang="zh-TW" altLang="en-US" sz="1200" b="1" dirty="0">
                          <a:solidFill>
                            <a:srgbClr val="002060"/>
                          </a:solidFill>
                          <a:latin typeface="微軟正黑體" pitchFamily="34" charset="-120"/>
                          <a:ea typeface="微軟正黑體" pitchFamily="34" charset="-120"/>
                        </a:rPr>
                        <a:t>日前，提出之檢定資料如</a:t>
                      </a:r>
                      <a:r>
                        <a:rPr lang="zh-TW" altLang="en-US" sz="1200" b="1" dirty="0">
                          <a:solidFill>
                            <a:srgbClr val="FF0000"/>
                          </a:solidFill>
                          <a:latin typeface="微軟正黑體" pitchFamily="34" charset="-120"/>
                          <a:ea typeface="微軟正黑體" pitchFamily="34" charset="-120"/>
                        </a:rPr>
                        <a:t>非國中教育階段取得者，亦予採計</a:t>
                      </a:r>
                      <a:r>
                        <a:rPr lang="zh-TW" altLang="en-US" sz="1100" b="1" dirty="0">
                          <a:solidFill>
                            <a:srgbClr val="FF0000"/>
                          </a:solidFill>
                          <a:latin typeface="微軟正黑體" pitchFamily="34" charset="-120"/>
                          <a:ea typeface="微軟正黑體" pitchFamily="34" charset="-120"/>
                        </a:rPr>
                        <a:t>。</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3888432"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2691589445"/>
              </p:ext>
            </p:extLst>
          </p:nvPr>
        </p:nvGraphicFramePr>
        <p:xfrm>
          <a:off x="-252536" y="1196752"/>
          <a:ext cx="4320481"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4215351828"/>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764704"/>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247108449"/>
              </p:ext>
            </p:extLst>
          </p:nvPr>
        </p:nvGraphicFramePr>
        <p:xfrm>
          <a:off x="457200" y="1556792"/>
          <a:ext cx="8435280"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2483768" y="56798"/>
            <a:ext cx="496855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800" dirty="0" smtClean="0">
                <a:solidFill>
                  <a:srgbClr val="333399"/>
                </a:solidFill>
                <a:latin typeface="微軟正黑體" pitchFamily="34" charset="-120"/>
                <a:ea typeface="微軟正黑體" pitchFamily="34" charset="-120"/>
              </a:rPr>
              <a:t>前  言</a:t>
            </a:r>
            <a:endParaRPr kumimoji="1" lang="zh-TW" altLang="en-US" sz="3800" dirty="0">
              <a:solidFill>
                <a:srgbClr val="333399"/>
              </a:solidFill>
              <a:latin typeface="微軟正黑體" pitchFamily="34" charset="-120"/>
              <a:ea typeface="微軟正黑體" pitchFamily="34" charset="-120"/>
            </a:endParaRPr>
          </a:p>
        </p:txBody>
      </p:sp>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733906"/>
            <a:ext cx="9126375" cy="615469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2752150543"/>
              </p:ext>
            </p:extLst>
          </p:nvPr>
        </p:nvGraphicFramePr>
        <p:xfrm>
          <a:off x="251520" y="1556792"/>
          <a:ext cx="8640960"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15774" y="692696"/>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803578019"/>
              </p:ext>
            </p:extLst>
          </p:nvPr>
        </p:nvGraphicFramePr>
        <p:xfrm>
          <a:off x="457200" y="1556792"/>
          <a:ext cx="843528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105016567"/>
              </p:ext>
            </p:extLst>
          </p:nvPr>
        </p:nvGraphicFramePr>
        <p:xfrm>
          <a:off x="4788024" y="2286647"/>
          <a:ext cx="3888432" cy="2857484"/>
        </p:xfrm>
        <a:graphic>
          <a:graphicData uri="http://schemas.openxmlformats.org/drawingml/2006/table">
            <a:tbl>
              <a:tblPr firstRow="1" bandRow="1"/>
              <a:tblGrid>
                <a:gridCol w="273630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p>
                      <a:pPr algn="ctr"/>
                      <a:r>
                        <a:rPr lang="zh-TW" altLang="en-US" sz="2200" b="1" dirty="0">
                          <a:solidFill>
                            <a:srgbClr val="002060"/>
                          </a:solidFill>
                          <a:latin typeface="微軟正黑體" pitchFamily="34" charset="-120"/>
                          <a:ea typeface="微軟正黑體" pitchFamily="34" charset="-120"/>
                        </a:rPr>
                        <a:t>我的志願</a:t>
                      </a:r>
                      <a:r>
                        <a:rPr lang="en-US" altLang="zh-TW" sz="2200" b="1" dirty="0">
                          <a:solidFill>
                            <a:srgbClr val="002060"/>
                          </a:solidFill>
                          <a:latin typeface="微軟正黑體" pitchFamily="34" charset="-120"/>
                          <a:ea typeface="微軟正黑體" pitchFamily="34" charset="-120"/>
                        </a:rPr>
                        <a:t>(</a:t>
                      </a:r>
                      <a:r>
                        <a:rPr lang="zh-TW" altLang="en-US" sz="2200" b="1" dirty="0">
                          <a:solidFill>
                            <a:srgbClr val="002060"/>
                          </a:solidFill>
                          <a:latin typeface="微軟正黑體" pitchFamily="34" charset="-120"/>
                          <a:ea typeface="微軟正黑體" pitchFamily="34" charset="-120"/>
                        </a:rPr>
                        <a:t>符合</a:t>
                      </a:r>
                      <a:r>
                        <a:rPr lang="en-US" altLang="zh-TW" sz="2200" b="1" dirty="0">
                          <a:solidFill>
                            <a:srgbClr val="002060"/>
                          </a:solidFill>
                          <a:latin typeface="微軟正黑體" pitchFamily="34" charset="-120"/>
                          <a:ea typeface="微軟正黑體" pitchFamily="34" charset="-120"/>
                        </a:rPr>
                        <a:t>)</a:t>
                      </a:r>
                      <a:endParaRPr lang="zh-TW" altLang="en-US" sz="22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400" b="1" dirty="0">
                          <a:solidFill>
                            <a:schemeClr val="bg1"/>
                          </a:solidFill>
                          <a:latin typeface="微軟正黑體" pitchFamily="34" charset="-120"/>
                          <a:ea typeface="微軟正黑體" pitchFamily="34" charset="-120"/>
                        </a:rPr>
                        <a:t>2</a:t>
                      </a:r>
                      <a:endParaRPr lang="zh-TW" altLang="en-US" sz="24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rgbClr val="002060"/>
                          </a:solidFill>
                          <a:latin typeface="微軟正黑體" pitchFamily="34" charset="-120"/>
                          <a:ea typeface="微軟正黑體" pitchFamily="34" charset="-120"/>
                        </a:rPr>
                        <a:t>家長建議</a:t>
                      </a:r>
                      <a:r>
                        <a:rPr lang="en-US" altLang="zh-TW" sz="2200" b="1" dirty="0">
                          <a:solidFill>
                            <a:srgbClr val="002060"/>
                          </a:solidFill>
                          <a:latin typeface="微軟正黑體" pitchFamily="34" charset="-120"/>
                          <a:ea typeface="微軟正黑體" pitchFamily="34" charset="-120"/>
                        </a:rPr>
                        <a:t>(</a:t>
                      </a:r>
                      <a:r>
                        <a:rPr lang="zh-TW" altLang="en-US" sz="2200" b="1" dirty="0">
                          <a:solidFill>
                            <a:srgbClr val="002060"/>
                          </a:solidFill>
                          <a:latin typeface="微軟正黑體" pitchFamily="34" charset="-120"/>
                          <a:ea typeface="微軟正黑體" pitchFamily="34" charset="-120"/>
                        </a:rPr>
                        <a:t>符合</a:t>
                      </a:r>
                      <a:r>
                        <a:rPr lang="en-US" altLang="zh-TW" sz="2200" b="1" dirty="0">
                          <a:solidFill>
                            <a:srgbClr val="002060"/>
                          </a:solidFill>
                          <a:latin typeface="微軟正黑體" pitchFamily="34" charset="-120"/>
                          <a:ea typeface="微軟正黑體" pitchFamily="34" charset="-120"/>
                        </a:rPr>
                        <a:t>)</a:t>
                      </a:r>
                      <a:endParaRPr lang="zh-TW" altLang="en-US" sz="22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bg1"/>
                          </a:solidFill>
                          <a:latin typeface="微軟正黑體" pitchFamily="34" charset="-120"/>
                          <a:ea typeface="微軟正黑體" pitchFamily="34" charset="-120"/>
                        </a:rPr>
                        <a:t>2</a:t>
                      </a:r>
                      <a:endParaRPr lang="zh-TW" altLang="en-US" sz="24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rgbClr val="002060"/>
                          </a:solidFill>
                          <a:latin typeface="微軟正黑體" pitchFamily="34" charset="-120"/>
                          <a:ea typeface="微軟正黑體" pitchFamily="34" charset="-120"/>
                        </a:rPr>
                        <a:t>輔導小組建議</a:t>
                      </a:r>
                      <a:r>
                        <a:rPr lang="en-US" altLang="zh-TW" sz="2200" b="1" dirty="0">
                          <a:solidFill>
                            <a:srgbClr val="002060"/>
                          </a:solidFill>
                          <a:latin typeface="微軟正黑體" pitchFamily="34" charset="-120"/>
                          <a:ea typeface="微軟正黑體" pitchFamily="34" charset="-120"/>
                        </a:rPr>
                        <a:t>(</a:t>
                      </a:r>
                      <a:r>
                        <a:rPr lang="zh-TW" altLang="en-US" sz="2200" b="1" dirty="0">
                          <a:solidFill>
                            <a:srgbClr val="002060"/>
                          </a:solidFill>
                          <a:latin typeface="微軟正黑體" pitchFamily="34" charset="-120"/>
                          <a:ea typeface="微軟正黑體" pitchFamily="34" charset="-120"/>
                        </a:rPr>
                        <a:t>符合</a:t>
                      </a:r>
                      <a:r>
                        <a:rPr lang="en-US" altLang="zh-TW" sz="2200" b="1" dirty="0">
                          <a:solidFill>
                            <a:srgbClr val="002060"/>
                          </a:solidFill>
                          <a:latin typeface="微軟正黑體" pitchFamily="34" charset="-120"/>
                          <a:ea typeface="微軟正黑體" pitchFamily="34" charset="-120"/>
                        </a:rPr>
                        <a:t>)</a:t>
                      </a:r>
                      <a:endParaRPr lang="zh-TW" altLang="en-US" sz="22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bg1"/>
                          </a:solidFill>
                          <a:latin typeface="微軟正黑體" pitchFamily="34" charset="-120"/>
                          <a:ea typeface="微軟正黑體" pitchFamily="34" charset="-120"/>
                        </a:rPr>
                        <a:t>2</a:t>
                      </a:r>
                      <a:endParaRPr lang="zh-TW" altLang="en-US" sz="24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defTabSz="1244600" fontAlgn="auto">
                <a:lnSpc>
                  <a:spcPts val="2160"/>
                </a:lnSpc>
                <a:spcAft>
                  <a:spcPts val="0"/>
                </a:spcAft>
              </a:pPr>
              <a:r>
                <a:rPr lang="zh-TW" altLang="en-US" dirty="0" smtClean="0">
                  <a:solidFill>
                    <a:srgbClr val="660066"/>
                  </a:solidFill>
                  <a:latin typeface="微軟正黑體" pitchFamily="34" charset="-120"/>
                  <a:ea typeface="微軟正黑體" pitchFamily="34" charset="-120"/>
                </a:rPr>
                <a:t>採</a:t>
              </a:r>
              <a:r>
                <a:rPr lang="zh-TW" altLang="en-US" dirty="0">
                  <a:solidFill>
                    <a:srgbClr val="660066"/>
                  </a:solidFill>
                  <a:latin typeface="微軟正黑體" pitchFamily="34" charset="-120"/>
                  <a:ea typeface="微軟正黑體" pitchFamily="34" charset="-120"/>
                </a:rPr>
                <a:t>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103762866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1056029570"/>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011106381"/>
              </p:ext>
            </p:extLst>
          </p:nvPr>
        </p:nvGraphicFramePr>
        <p:xfrm>
          <a:off x="5220072" y="697917"/>
          <a:ext cx="3384376" cy="5370217"/>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1119532">
                  <a:extLst>
                    <a:ext uri="{9D8B030D-6E8A-4147-A177-3AD203B41FA5}">
                      <a16:colId xmlns:a16="http://schemas.microsoft.com/office/drawing/2014/main" val="20003"/>
                    </a:ext>
                  </a:extLst>
                </a:gridCol>
                <a:gridCol w="1296144">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tx1"/>
                          </a:solidFill>
                          <a:latin typeface="微軟正黑體" pitchFamily="34" charset="-120"/>
                          <a:ea typeface="微軟正黑體" panose="020B0604030504040204" pitchFamily="34" charset="-120"/>
                        </a:rPr>
                        <a:t>精    熟</a:t>
                      </a:r>
                      <a:r>
                        <a:rPr lang="en-US" altLang="zh-TW" sz="2200" b="1" dirty="0">
                          <a:solidFill>
                            <a:schemeClr val="tx1"/>
                          </a:solidFill>
                          <a:latin typeface="微軟正黑體" pitchFamily="34" charset="-120"/>
                          <a:ea typeface="微軟正黑體" panose="020B0604030504040204" pitchFamily="34" charset="-120"/>
                        </a:rPr>
                        <a:t>(A)</a:t>
                      </a:r>
                      <a:endParaRPr lang="zh-TW" altLang="en-US" sz="22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bg1"/>
                          </a:solidFill>
                          <a:latin typeface="微軟正黑體" pitchFamily="34" charset="-120"/>
                          <a:ea typeface="+mn-ea"/>
                        </a:rPr>
                        <a:t>5</a:t>
                      </a:r>
                      <a:endParaRPr lang="zh-TW" altLang="en-US" sz="22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tx1"/>
                          </a:solidFill>
                          <a:latin typeface="微軟正黑體" pitchFamily="34" charset="-120"/>
                          <a:ea typeface="微軟正黑體" pitchFamily="34" charset="-120"/>
                        </a:rPr>
                        <a:t>基</a:t>
                      </a:r>
                      <a:endParaRPr lang="en-US" altLang="zh-TW" sz="22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2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tx1"/>
                          </a:solidFill>
                          <a:latin typeface="微軟正黑體" pitchFamily="34" charset="-120"/>
                          <a:ea typeface="微軟正黑體" pitchFamily="34" charset="-120"/>
                        </a:rPr>
                        <a:t>礎</a:t>
                      </a:r>
                      <a:endParaRPr lang="en-US" altLang="zh-TW" sz="22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tx1"/>
                          </a:solidFill>
                          <a:latin typeface="微軟正黑體" pitchFamily="34" charset="-120"/>
                          <a:ea typeface="微軟正黑體" pitchFamily="34" charset="-120"/>
                        </a:rPr>
                        <a:t>B++</a:t>
                      </a:r>
                      <a:endParaRPr lang="zh-TW" altLang="en-US" sz="22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bg1"/>
                          </a:solidFill>
                          <a:latin typeface="微軟正黑體" pitchFamily="34" charset="-120"/>
                          <a:ea typeface="微軟正黑體" pitchFamily="34" charset="-120"/>
                        </a:rPr>
                        <a:t>4</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tx1"/>
                          </a:solidFill>
                          <a:latin typeface="微軟正黑體" pitchFamily="34" charset="-120"/>
                          <a:ea typeface="微軟正黑體" pitchFamily="34" charset="-120"/>
                        </a:rPr>
                        <a:t>B+</a:t>
                      </a:r>
                      <a:endParaRPr lang="zh-TW" altLang="en-US" sz="22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200" b="1" dirty="0">
                          <a:solidFill>
                            <a:schemeClr val="bg1"/>
                          </a:solidFill>
                          <a:latin typeface="微軟正黑體" pitchFamily="34" charset="-120"/>
                          <a:ea typeface="微軟正黑體" pitchFamily="34" charset="-120"/>
                        </a:rPr>
                        <a:t>3.5</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tx1"/>
                          </a:solidFill>
                          <a:latin typeface="微軟正黑體" pitchFamily="34" charset="-120"/>
                          <a:ea typeface="微軟正黑體" pitchFamily="34" charset="-120"/>
                        </a:rPr>
                        <a:t>B</a:t>
                      </a:r>
                      <a:endParaRPr lang="zh-TW" altLang="en-US" sz="22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3</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tx1"/>
                          </a:solidFill>
                          <a:latin typeface="微軟正黑體" pitchFamily="34" charset="-120"/>
                          <a:ea typeface="微軟正黑體" pitchFamily="34" charset="-120"/>
                        </a:rPr>
                        <a:t>待加強</a:t>
                      </a:r>
                      <a:r>
                        <a:rPr lang="en-US" altLang="zh-TW" sz="2200" b="1" dirty="0">
                          <a:solidFill>
                            <a:schemeClr val="tx1"/>
                          </a:solidFill>
                          <a:latin typeface="微軟正黑體" pitchFamily="34" charset="-120"/>
                          <a:ea typeface="微軟正黑體" pitchFamily="34" charset="-120"/>
                        </a:rPr>
                        <a:t>(C)</a:t>
                      </a:r>
                      <a:endParaRPr lang="zh-TW" altLang="en-US" sz="22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rgbClr val="002060"/>
                          </a:solidFill>
                          <a:latin typeface="微軟正黑體" pitchFamily="34" charset="-120"/>
                          <a:ea typeface="微軟正黑體" pitchFamily="34" charset="-120"/>
                        </a:rPr>
                        <a:t>5</a:t>
                      </a:r>
                      <a:r>
                        <a:rPr lang="zh-TW" altLang="en-US" sz="2200" b="1" dirty="0">
                          <a:solidFill>
                            <a:srgbClr val="002060"/>
                          </a:solidFill>
                          <a:latin typeface="微軟正黑體" pitchFamily="34" charset="-120"/>
                          <a:ea typeface="微軟正黑體" pitchFamily="34" charset="-120"/>
                        </a:rPr>
                        <a:t>、</a:t>
                      </a:r>
                      <a:r>
                        <a:rPr lang="en-US" altLang="zh-TW" sz="2200" b="1" dirty="0">
                          <a:solidFill>
                            <a:srgbClr val="002060"/>
                          </a:solidFill>
                          <a:latin typeface="微軟正黑體" pitchFamily="34" charset="-120"/>
                          <a:ea typeface="微軟正黑體" pitchFamily="34" charset="-120"/>
                        </a:rPr>
                        <a:t>6</a:t>
                      </a:r>
                      <a:r>
                        <a:rPr lang="zh-TW" altLang="en-US" sz="22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rgbClr val="002060"/>
                          </a:solidFill>
                          <a:latin typeface="微軟正黑體" pitchFamily="34" charset="-120"/>
                          <a:ea typeface="微軟正黑體" pitchFamily="34" charset="-120"/>
                        </a:rPr>
                        <a:t>3</a:t>
                      </a:r>
                      <a:r>
                        <a:rPr lang="zh-TW" altLang="en-US" sz="2200" b="1" dirty="0">
                          <a:solidFill>
                            <a:srgbClr val="002060"/>
                          </a:solidFill>
                          <a:latin typeface="微軟正黑體" pitchFamily="34" charset="-120"/>
                          <a:ea typeface="微軟正黑體" pitchFamily="34" charset="-120"/>
                        </a:rPr>
                        <a:t>、</a:t>
                      </a:r>
                      <a:r>
                        <a:rPr lang="en-US" altLang="zh-TW" sz="2200" b="1" dirty="0">
                          <a:solidFill>
                            <a:srgbClr val="002060"/>
                          </a:solidFill>
                          <a:latin typeface="微軟正黑體" pitchFamily="34" charset="-120"/>
                          <a:ea typeface="微軟正黑體" pitchFamily="34" charset="-120"/>
                        </a:rPr>
                        <a:t>4</a:t>
                      </a:r>
                      <a:r>
                        <a:rPr lang="zh-TW" altLang="en-US" sz="22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200" b="1" dirty="0">
                          <a:solidFill>
                            <a:schemeClr val="bg1"/>
                          </a:solidFill>
                          <a:latin typeface="微軟正黑體" pitchFamily="34" charset="-120"/>
                          <a:ea typeface="微軟正黑體" pitchFamily="34" charset="-120"/>
                        </a:rPr>
                        <a:t>0.5</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1994746386"/>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1" y="692150"/>
            <a:ext cx="662491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400" dirty="0">
                <a:solidFill>
                  <a:srgbClr val="FF0000"/>
                </a:solidFill>
                <a:latin typeface="微軟正黑體" pitchFamily="34" charset="-120"/>
                <a:ea typeface="微軟正黑體" pitchFamily="34" charset="-120"/>
              </a:rPr>
              <a:t>屏東區</a:t>
            </a:r>
            <a:r>
              <a:rPr kumimoji="1" lang="zh-TW" altLang="zh-TW" sz="3400" dirty="0">
                <a:solidFill>
                  <a:srgbClr val="FF0000"/>
                </a:solidFill>
                <a:latin typeface="微軟正黑體" pitchFamily="34" charset="-120"/>
                <a:ea typeface="微軟正黑體" pitchFamily="34" charset="-120"/>
              </a:rPr>
              <a:t>免試入學</a:t>
            </a:r>
            <a:r>
              <a:rPr kumimoji="1" lang="zh-TW" altLang="en-US" sz="3400" dirty="0">
                <a:solidFill>
                  <a:srgbClr val="FF0000"/>
                </a:solidFill>
                <a:latin typeface="微軟正黑體" pitchFamily="34" charset="-120"/>
                <a:ea typeface="微軟正黑體" pitchFamily="34" charset="-120"/>
              </a:rPr>
              <a:t>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2856328144"/>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chemeClr val="bg1"/>
                  </a:solidFill>
                  <a:latin typeface="微軟正黑體" pitchFamily="34" charset="-120"/>
                  <a:ea typeface="微軟正黑體" pitchFamily="34" charset="-120"/>
                  <a:cs typeface="+mn-cs"/>
                </a:rPr>
                <a:t>會考成績逐科成績標示</a:t>
              </a:r>
              <a:r>
                <a:rPr lang="en-US" altLang="zh-TW" sz="1400" kern="12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比序順序為國→英→數→社→自</a:t>
              </a:r>
              <a:r>
                <a:rPr lang="en-US" altLang="zh-TW" sz="1400" kern="1200" dirty="0">
                  <a:solidFill>
                    <a:schemeClr val="bg1"/>
                  </a:solidFill>
                  <a:latin typeface="微軟正黑體" pitchFamily="34" charset="-120"/>
                  <a:ea typeface="微軟正黑體" pitchFamily="34" charset="-120"/>
                  <a:cs typeface="+mn-cs"/>
                </a:rPr>
                <a:t>) (A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C)</a:t>
              </a:r>
              <a:endParaRPr lang="zh-TW" altLang="en-US" sz="1400" kern="1200" dirty="0">
                <a:solidFill>
                  <a:schemeClr val="bg1"/>
                </a:solidFill>
                <a:latin typeface="Calibri"/>
                <a:ea typeface="新細明體"/>
                <a:cs typeface="+mn-cs"/>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5" y="980728"/>
            <a:ext cx="5400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3005849801"/>
              </p:ext>
            </p:extLst>
          </p:nvPr>
        </p:nvGraphicFramePr>
        <p:xfrm>
          <a:off x="323529" y="1772816"/>
          <a:ext cx="8424936" cy="4126877"/>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2649">
                  <a:extLst>
                    <a:ext uri="{9D8B030D-6E8A-4147-A177-3AD203B41FA5}">
                      <a16:colId xmlns:a16="http://schemas.microsoft.com/office/drawing/2014/main" val="20000"/>
                    </a:ext>
                  </a:extLst>
                </a:gridCol>
                <a:gridCol w="4623939">
                  <a:extLst>
                    <a:ext uri="{9D8B030D-6E8A-4147-A177-3AD203B41FA5}">
                      <a16:colId xmlns:a16="http://schemas.microsoft.com/office/drawing/2014/main" val="20001"/>
                    </a:ext>
                  </a:extLst>
                </a:gridCol>
                <a:gridCol w="1888348">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700" b="1" kern="0" dirty="0">
                          <a:solidFill>
                            <a:schemeClr val="bg1"/>
                          </a:solidFill>
                          <a:latin typeface="微軟正黑體" pitchFamily="34" charset="-120"/>
                          <a:ea typeface="微軟正黑體" pitchFamily="34" charset="-120"/>
                        </a:rPr>
                        <a:t>類別</a:t>
                      </a:r>
                      <a:endParaRPr lang="zh-TW" sz="27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700" b="1" kern="0" dirty="0">
                          <a:solidFill>
                            <a:schemeClr val="bg1"/>
                          </a:solidFill>
                          <a:latin typeface="微軟正黑體" pitchFamily="34" charset="-120"/>
                          <a:ea typeface="微軟正黑體" pitchFamily="34" charset="-120"/>
                        </a:rPr>
                        <a:t>優待辦法</a:t>
                      </a:r>
                      <a:endParaRPr lang="zh-TW" sz="27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700" b="1" kern="0" dirty="0">
                          <a:solidFill>
                            <a:schemeClr val="bg1"/>
                          </a:solidFill>
                          <a:latin typeface="微軟正黑體" pitchFamily="34" charset="-120"/>
                          <a:ea typeface="微軟正黑體" pitchFamily="34" charset="-120"/>
                        </a:rPr>
                        <a:t>外加名額</a:t>
                      </a:r>
                      <a:endParaRPr lang="zh-TW" sz="27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700" b="1" kern="0" dirty="0">
                          <a:solidFill>
                            <a:srgbClr val="C00000"/>
                          </a:solidFill>
                          <a:latin typeface="微軟正黑體" pitchFamily="34" charset="-120"/>
                          <a:ea typeface="微軟正黑體" pitchFamily="34" charset="-120"/>
                        </a:rPr>
                        <a:t>身心障礙生</a:t>
                      </a:r>
                      <a:endParaRPr lang="zh-TW" sz="27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700" b="1" kern="0" dirty="0">
                          <a:solidFill>
                            <a:srgbClr val="C00000"/>
                          </a:solidFill>
                          <a:latin typeface="微軟正黑體" pitchFamily="34" charset="-120"/>
                          <a:ea typeface="微軟正黑體" pitchFamily="34" charset="-120"/>
                        </a:rPr>
                        <a:t>加總</a:t>
                      </a:r>
                      <a:r>
                        <a:rPr lang="zh-TW" altLang="en-US" sz="2700" b="1" kern="0" dirty="0">
                          <a:solidFill>
                            <a:srgbClr val="C00000"/>
                          </a:solidFill>
                          <a:latin typeface="微軟正黑體" pitchFamily="34" charset="-120"/>
                          <a:ea typeface="微軟正黑體" pitchFamily="34" charset="-120"/>
                        </a:rPr>
                        <a:t>積</a:t>
                      </a:r>
                      <a:r>
                        <a:rPr lang="zh-TW" sz="2700" b="1" kern="0" dirty="0">
                          <a:solidFill>
                            <a:srgbClr val="C00000"/>
                          </a:solidFill>
                          <a:latin typeface="微軟正黑體" pitchFamily="34" charset="-120"/>
                          <a:ea typeface="微軟正黑體" pitchFamily="34" charset="-120"/>
                        </a:rPr>
                        <a:t>分</a:t>
                      </a:r>
                      <a:r>
                        <a:rPr lang="en-US" sz="2700" b="1" kern="0" dirty="0">
                          <a:solidFill>
                            <a:srgbClr val="C00000"/>
                          </a:solidFill>
                          <a:latin typeface="微軟正黑體" pitchFamily="34" charset="-120"/>
                          <a:ea typeface="微軟正黑體" pitchFamily="34" charset="-120"/>
                        </a:rPr>
                        <a:t>25%</a:t>
                      </a:r>
                      <a:endParaRPr lang="zh-TW" sz="27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700" b="1" kern="0" dirty="0">
                          <a:solidFill>
                            <a:srgbClr val="C00000"/>
                          </a:solidFill>
                          <a:latin typeface="微軟正黑體" pitchFamily="34" charset="-120"/>
                          <a:ea typeface="微軟正黑體" pitchFamily="34" charset="-120"/>
                        </a:rPr>
                        <a:t>2%</a:t>
                      </a:r>
                      <a:endParaRPr lang="zh-TW" sz="27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700" b="1" kern="0">
                          <a:solidFill>
                            <a:srgbClr val="660066"/>
                          </a:solidFill>
                          <a:latin typeface="微軟正黑體" pitchFamily="34" charset="-120"/>
                          <a:ea typeface="微軟正黑體" pitchFamily="34" charset="-120"/>
                        </a:rPr>
                        <a:t>原住民生</a:t>
                      </a:r>
                      <a:endParaRPr lang="zh-TW" sz="27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700" b="1" kern="0" dirty="0">
                          <a:solidFill>
                            <a:srgbClr val="660066"/>
                          </a:solidFill>
                          <a:latin typeface="微軟正黑體" pitchFamily="34" charset="-120"/>
                          <a:ea typeface="微軟正黑體" pitchFamily="34" charset="-120"/>
                        </a:rPr>
                        <a:t>取得文化</a:t>
                      </a:r>
                      <a:r>
                        <a:rPr lang="zh-TW" altLang="en-US" sz="2700" b="1" kern="0" dirty="0">
                          <a:solidFill>
                            <a:srgbClr val="660066"/>
                          </a:solidFill>
                          <a:latin typeface="微軟正黑體" pitchFamily="34" charset="-120"/>
                          <a:ea typeface="微軟正黑體" pitchFamily="34" charset="-120"/>
                        </a:rPr>
                        <a:t>及</a:t>
                      </a:r>
                      <a:r>
                        <a:rPr lang="zh-TW" sz="2700" b="1" kern="0" dirty="0">
                          <a:solidFill>
                            <a:srgbClr val="660066"/>
                          </a:solidFill>
                          <a:latin typeface="微軟正黑體" pitchFamily="34" charset="-120"/>
                          <a:ea typeface="微軟正黑體" pitchFamily="34" charset="-120"/>
                        </a:rPr>
                        <a:t>語言能力證明者：</a:t>
                      </a:r>
                      <a:endParaRPr lang="en-US" altLang="zh-TW" sz="27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700" b="1" kern="0" dirty="0">
                          <a:solidFill>
                            <a:srgbClr val="660066"/>
                          </a:solidFill>
                          <a:latin typeface="微軟正黑體" pitchFamily="34" charset="-120"/>
                          <a:ea typeface="微軟正黑體" pitchFamily="34" charset="-120"/>
                        </a:rPr>
                        <a:t>    </a:t>
                      </a:r>
                      <a:r>
                        <a:rPr lang="zh-TW" sz="2700" b="1" kern="0" dirty="0">
                          <a:solidFill>
                            <a:srgbClr val="660066"/>
                          </a:solidFill>
                          <a:latin typeface="微軟正黑體" pitchFamily="34" charset="-120"/>
                          <a:ea typeface="微軟正黑體" pitchFamily="34" charset="-120"/>
                        </a:rPr>
                        <a:t>加總</a:t>
                      </a:r>
                      <a:r>
                        <a:rPr lang="zh-TW" altLang="en-US" sz="2700" b="1" kern="0" dirty="0">
                          <a:solidFill>
                            <a:srgbClr val="660066"/>
                          </a:solidFill>
                          <a:latin typeface="微軟正黑體" pitchFamily="34" charset="-120"/>
                          <a:ea typeface="微軟正黑體" pitchFamily="34" charset="-120"/>
                        </a:rPr>
                        <a:t>積</a:t>
                      </a:r>
                      <a:r>
                        <a:rPr lang="zh-TW" sz="2700" b="1" kern="0" dirty="0">
                          <a:solidFill>
                            <a:srgbClr val="660066"/>
                          </a:solidFill>
                          <a:latin typeface="微軟正黑體" pitchFamily="34" charset="-120"/>
                          <a:ea typeface="微軟正黑體" pitchFamily="34" charset="-120"/>
                        </a:rPr>
                        <a:t>分</a:t>
                      </a:r>
                      <a:r>
                        <a:rPr lang="en-US" sz="2700" b="1" kern="0" dirty="0">
                          <a:solidFill>
                            <a:srgbClr val="660066"/>
                          </a:solidFill>
                          <a:latin typeface="微軟正黑體" pitchFamily="34" charset="-120"/>
                          <a:ea typeface="微軟正黑體" pitchFamily="34" charset="-120"/>
                        </a:rPr>
                        <a:t>35%</a:t>
                      </a:r>
                      <a:endParaRPr lang="zh-TW" sz="27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700" b="1" kern="0" dirty="0">
                          <a:solidFill>
                            <a:srgbClr val="660066"/>
                          </a:solidFill>
                          <a:latin typeface="微軟正黑體" pitchFamily="34" charset="-120"/>
                          <a:ea typeface="微軟正黑體" pitchFamily="34" charset="-120"/>
                        </a:rPr>
                        <a:t>無文化</a:t>
                      </a:r>
                      <a:r>
                        <a:rPr lang="zh-TW" altLang="en-US" sz="2700" b="1" kern="0" dirty="0">
                          <a:solidFill>
                            <a:srgbClr val="660066"/>
                          </a:solidFill>
                          <a:latin typeface="微軟正黑體" pitchFamily="34" charset="-120"/>
                          <a:ea typeface="微軟正黑體" pitchFamily="34" charset="-120"/>
                        </a:rPr>
                        <a:t>及</a:t>
                      </a:r>
                      <a:r>
                        <a:rPr lang="zh-TW" sz="2700" b="1" kern="0" dirty="0">
                          <a:solidFill>
                            <a:srgbClr val="660066"/>
                          </a:solidFill>
                          <a:latin typeface="微軟正黑體" pitchFamily="34" charset="-120"/>
                          <a:ea typeface="微軟正黑體" pitchFamily="34" charset="-120"/>
                        </a:rPr>
                        <a:t>語言能力證明者：</a:t>
                      </a:r>
                      <a:endParaRPr lang="en-US" altLang="zh-TW" sz="27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700" b="1" kern="0" dirty="0">
                          <a:solidFill>
                            <a:srgbClr val="660066"/>
                          </a:solidFill>
                          <a:latin typeface="微軟正黑體" pitchFamily="34" charset="-120"/>
                          <a:ea typeface="微軟正黑體" pitchFamily="34" charset="-120"/>
                        </a:rPr>
                        <a:t>    </a:t>
                      </a:r>
                      <a:r>
                        <a:rPr lang="zh-TW" sz="2700" b="1" kern="0" dirty="0">
                          <a:solidFill>
                            <a:srgbClr val="660066"/>
                          </a:solidFill>
                          <a:latin typeface="微軟正黑體" pitchFamily="34" charset="-120"/>
                          <a:ea typeface="微軟正黑體" pitchFamily="34" charset="-120"/>
                        </a:rPr>
                        <a:t>加總</a:t>
                      </a:r>
                      <a:r>
                        <a:rPr lang="zh-TW" altLang="en-US" sz="2700" b="1" kern="0" dirty="0">
                          <a:solidFill>
                            <a:srgbClr val="660066"/>
                          </a:solidFill>
                          <a:latin typeface="微軟正黑體" pitchFamily="34" charset="-120"/>
                          <a:ea typeface="微軟正黑體" pitchFamily="34" charset="-120"/>
                        </a:rPr>
                        <a:t>積</a:t>
                      </a:r>
                      <a:r>
                        <a:rPr lang="zh-TW" sz="2700" b="1" kern="0" dirty="0">
                          <a:solidFill>
                            <a:srgbClr val="660066"/>
                          </a:solidFill>
                          <a:latin typeface="微軟正黑體" pitchFamily="34" charset="-120"/>
                          <a:ea typeface="微軟正黑體" pitchFamily="34" charset="-120"/>
                        </a:rPr>
                        <a:t>分</a:t>
                      </a:r>
                      <a:r>
                        <a:rPr lang="en-US" sz="2700" b="1" kern="0" dirty="0">
                          <a:solidFill>
                            <a:srgbClr val="660066"/>
                          </a:solidFill>
                          <a:latin typeface="微軟正黑體" pitchFamily="34" charset="-120"/>
                          <a:ea typeface="微軟正黑體" pitchFamily="34" charset="-120"/>
                        </a:rPr>
                        <a:t>10%</a:t>
                      </a:r>
                      <a:endParaRPr lang="zh-TW" sz="27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700" b="1" kern="0" dirty="0">
                          <a:solidFill>
                            <a:srgbClr val="660066"/>
                          </a:solidFill>
                          <a:latin typeface="微軟正黑體" pitchFamily="34" charset="-120"/>
                          <a:ea typeface="微軟正黑體" pitchFamily="34" charset="-120"/>
                        </a:rPr>
                        <a:t>2%</a:t>
                      </a:r>
                      <a:endParaRPr lang="zh-TW" sz="27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483768" y="692696"/>
            <a:ext cx="496855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4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3314137460"/>
              </p:ext>
            </p:extLst>
          </p:nvPr>
        </p:nvGraphicFramePr>
        <p:xfrm>
          <a:off x="539552" y="1484784"/>
          <a:ext cx="8064896" cy="4715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287524" y="1988840"/>
            <a:ext cx="8460940" cy="4536504"/>
          </a:xfrm>
        </p:spPr>
        <p:txBody>
          <a:bodyPr>
            <a:noAutofit/>
          </a:bodyPr>
          <a:lstStyle/>
          <a:p>
            <a:pPr>
              <a:lnSpc>
                <a:spcPts val="3200"/>
              </a:lnSpc>
            </a:pPr>
            <a:r>
              <a:rPr lang="zh-TW" altLang="en-US" sz="2700" dirty="0"/>
              <a:t>符合報名資格及屏東區內之學生，向原就讀國中辦理報名手續。</a:t>
            </a:r>
            <a:r>
              <a:rPr lang="zh-TW" altLang="en-US" sz="3000" b="1" dirty="0">
                <a:solidFill>
                  <a:srgbClr val="FF0000"/>
                </a:solidFill>
              </a:rPr>
              <a:t>學生限選擇一校一科或一群。</a:t>
            </a:r>
            <a:endParaRPr lang="en-US" altLang="zh-TW" sz="3000" b="1" dirty="0">
              <a:solidFill>
                <a:srgbClr val="FF0000"/>
              </a:solidFill>
            </a:endParaRPr>
          </a:p>
          <a:p>
            <a:pPr>
              <a:lnSpc>
                <a:spcPts val="2900"/>
              </a:lnSpc>
            </a:pPr>
            <a:r>
              <a:rPr lang="zh-TW" altLang="en-US" sz="2600" dirty="0" smtClean="0"/>
              <a:t>比</a:t>
            </a:r>
            <a:r>
              <a:rPr lang="zh-TW" altLang="en-US" sz="2600" dirty="0"/>
              <a:t>序項目積分表及證明文件送至</a:t>
            </a:r>
            <a:r>
              <a:rPr lang="en-US" altLang="zh-TW" sz="2600" dirty="0"/>
              <a:t>113</a:t>
            </a:r>
            <a:r>
              <a:rPr lang="zh-TW" altLang="en-US" sz="2600" dirty="0"/>
              <a:t>學年度屏東區高級中等學校免試入學委員會主辦學校</a:t>
            </a:r>
            <a:r>
              <a:rPr lang="en-US" altLang="zh-TW" sz="2600" dirty="0"/>
              <a:t>(</a:t>
            </a:r>
            <a:r>
              <a:rPr lang="zh-TW" altLang="en-US" sz="2600" dirty="0"/>
              <a:t>國立內埔農工</a:t>
            </a:r>
            <a:r>
              <a:rPr lang="en-US" altLang="zh-TW" sz="2600" dirty="0"/>
              <a:t>)</a:t>
            </a:r>
            <a:r>
              <a:rPr lang="zh-TW" altLang="en-US" sz="2600" dirty="0"/>
              <a:t>審查。</a:t>
            </a:r>
            <a:endParaRPr lang="en-US" altLang="zh-TW" sz="2600" dirty="0"/>
          </a:p>
          <a:p>
            <a:pPr>
              <a:lnSpc>
                <a:spcPts val="2900"/>
              </a:lnSpc>
            </a:pPr>
            <a:r>
              <a:rPr lang="zh-TW" altLang="en-US" sz="2700" dirty="0"/>
              <a:t>志願選填於屏東區免試入學作業平台選填</a:t>
            </a:r>
            <a:r>
              <a:rPr lang="en-US" altLang="zh-TW" sz="2700" dirty="0"/>
              <a:t>(</a:t>
            </a:r>
            <a:r>
              <a:rPr lang="zh-TW" altLang="en-US" sz="2700" dirty="0"/>
              <a:t>網址：</a:t>
            </a:r>
            <a:r>
              <a:rPr lang="en-US" altLang="zh-TW" sz="2700" dirty="0">
                <a:hlinkClick r:id="rId2"/>
              </a:rPr>
              <a:t>https://ptc.entry.edu.tw</a:t>
            </a:r>
            <a:r>
              <a:rPr lang="en-US" altLang="zh-TW" sz="2700" dirty="0"/>
              <a:t>)</a:t>
            </a:r>
            <a:r>
              <a:rPr lang="zh-TW" altLang="en-US" sz="2700" dirty="0"/>
              <a:t>。</a:t>
            </a:r>
            <a:endParaRPr lang="en-US" altLang="zh-TW" sz="2700" dirty="0"/>
          </a:p>
          <a:p>
            <a:pPr>
              <a:lnSpc>
                <a:spcPts val="2900"/>
              </a:lnSpc>
            </a:pPr>
            <a:r>
              <a:rPr lang="zh-TW" altLang="en-US" sz="2700" dirty="0"/>
              <a:t>報名主辦學校</a:t>
            </a:r>
            <a:r>
              <a:rPr lang="en-US" altLang="zh-TW" sz="2700" dirty="0"/>
              <a:t>:</a:t>
            </a:r>
            <a:r>
              <a:rPr lang="zh-TW" altLang="en-US" sz="2700" dirty="0"/>
              <a:t>國立內埔農工註冊組，</a:t>
            </a:r>
            <a:r>
              <a:rPr lang="en-US" altLang="zh-TW" sz="2700" dirty="0"/>
              <a:t/>
            </a:r>
            <a:br>
              <a:rPr lang="en-US" altLang="zh-TW" sz="2700" dirty="0"/>
            </a:br>
            <a:r>
              <a:rPr lang="zh-TW" altLang="en-US" sz="2700" dirty="0"/>
              <a:t>電話：</a:t>
            </a:r>
            <a:r>
              <a:rPr lang="en-US" altLang="zh-TW" sz="2700" dirty="0"/>
              <a:t>(08) 7993095#234</a:t>
            </a:r>
            <a:r>
              <a:rPr lang="zh-TW" altLang="en-US" sz="2700" dirty="0"/>
              <a:t>。</a:t>
            </a:r>
            <a:endParaRPr lang="en-US" altLang="zh-TW" sz="2700" dirty="0"/>
          </a:p>
          <a:p>
            <a:pPr>
              <a:lnSpc>
                <a:spcPts val="2900"/>
              </a:lnSpc>
            </a:pPr>
            <a:r>
              <a:rPr lang="zh-TW" altLang="en-US" sz="2700" dirty="0"/>
              <a:t>報名費</a:t>
            </a:r>
            <a:r>
              <a:rPr lang="en-US" altLang="zh-TW" sz="2700" dirty="0"/>
              <a:t>:100</a:t>
            </a:r>
            <a:r>
              <a:rPr lang="zh-TW" altLang="en-US" sz="2700" dirty="0"/>
              <a:t>元整。</a:t>
            </a:r>
            <a:endParaRPr lang="en-US" altLang="zh-TW" sz="2700" dirty="0"/>
          </a:p>
          <a:p>
            <a:pPr>
              <a:lnSpc>
                <a:spcPts val="2900"/>
              </a:lnSpc>
            </a:pPr>
            <a:r>
              <a:rPr lang="zh-TW" altLang="en-US" sz="2700" b="1" dirty="0">
                <a:solidFill>
                  <a:srgbClr val="FF0000"/>
                </a:solidFill>
              </a:rPr>
              <a:t>招生資訊以簡章</a:t>
            </a:r>
            <a:r>
              <a:rPr lang="en-US" altLang="zh-TW" sz="2700" b="1" dirty="0">
                <a:solidFill>
                  <a:srgbClr val="FF0000"/>
                </a:solidFill>
              </a:rPr>
              <a:t>(1</a:t>
            </a:r>
            <a:r>
              <a:rPr lang="zh-TW" altLang="en-US" sz="2700" b="1" dirty="0">
                <a:solidFill>
                  <a:srgbClr val="FF0000"/>
                </a:solidFill>
              </a:rPr>
              <a:t>月</a:t>
            </a:r>
            <a:r>
              <a:rPr lang="en-US" altLang="zh-TW" sz="2700" b="1" dirty="0">
                <a:solidFill>
                  <a:srgbClr val="FF0000"/>
                </a:solidFill>
              </a:rPr>
              <a:t>15</a:t>
            </a:r>
            <a:r>
              <a:rPr lang="zh-TW" altLang="en-US" sz="2700" b="1" dirty="0">
                <a:solidFill>
                  <a:srgbClr val="FF0000"/>
                </a:solidFill>
              </a:rPr>
              <a:t>日公告</a:t>
            </a:r>
            <a:r>
              <a:rPr lang="en-US" altLang="zh-TW" sz="2700" b="1" dirty="0">
                <a:solidFill>
                  <a:srgbClr val="FF0000"/>
                </a:solidFill>
              </a:rPr>
              <a:t>)</a:t>
            </a:r>
            <a:r>
              <a:rPr lang="zh-TW" altLang="en-US" sz="2700" b="1" dirty="0">
                <a:solidFill>
                  <a:srgbClr val="FF0000"/>
                </a:solidFill>
              </a:rPr>
              <a:t>為準</a:t>
            </a:r>
            <a:r>
              <a:rPr lang="zh-TW" altLang="en-US" sz="2700" b="1" dirty="0" smtClean="0">
                <a:solidFill>
                  <a:srgbClr val="FF0000"/>
                </a:solidFill>
              </a:rPr>
              <a:t>。</a:t>
            </a:r>
            <a:endParaRPr lang="zh-TW" altLang="en-US" sz="2700" b="1" dirty="0">
              <a:solidFill>
                <a:srgbClr val="FF0000"/>
              </a:solidFill>
            </a:endParaRP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467544" y="467961"/>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4644008" y="116632"/>
            <a:ext cx="4464144" cy="187220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463256"/>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539552" y="1266687"/>
            <a:ext cx="7907296"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t>https://shs.k12ea.gov.tw/site/adapt-k12ea</a:t>
            </a:r>
            <a:endParaRPr lang="zh-TW" altLang="en-US" sz="32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359532" y="1844824"/>
            <a:ext cx="8424936" cy="4869160"/>
          </a:xfrm>
          <a:prstGeom prst="rect">
            <a:avLst/>
          </a:prstGeom>
        </p:spPr>
      </p:pic>
      <p:pic>
        <p:nvPicPr>
          <p:cNvPr id="7" name="圖片 6"/>
          <p:cNvPicPr/>
          <p:nvPr/>
        </p:nvPicPr>
        <p:blipFill>
          <a:blip r:embed="rId4">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51720" y="4963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539552" y="634408"/>
            <a:ext cx="8136904" cy="5754319"/>
          </a:xfrm>
          <a:prstGeom prst="rect">
            <a:avLst/>
          </a:prstGeom>
        </p:spPr>
      </p:pic>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940933"/>
            <a:ext cx="8734816" cy="6088467"/>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6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204864"/>
            <a:ext cx="8586954" cy="4392488"/>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333102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113</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23-24</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內埔農工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113</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16-22</a:t>
            </a:r>
            <a:r>
              <a:rPr kumimoji="1" lang="zh-TW" altLang="en-US" sz="3200" dirty="0" smtClean="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1462391295"/>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商用資訊科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8"/>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a:t>
            </a:r>
            <a:r>
              <a:rPr lang="zh-TW" altLang="en-US" sz="2600" b="1" dirty="0">
                <a:solidFill>
                  <a:srgbClr val="FF0000"/>
                </a:solidFill>
                <a:latin typeface="微軟正黑體" panose="020B0604030504040204" pitchFamily="34" charset="-120"/>
                <a:ea typeface="微軟正黑體" panose="020B0604030504040204" pitchFamily="34" charset="-120"/>
              </a:rPr>
              <a:t>亦可參加免試入學或特色招生，並得擇一錄取結果報到。</a:t>
            </a:r>
            <a:endParaRPr lang="en-US" altLang="zh-TW" sz="2600" b="1" dirty="0">
              <a:solidFill>
                <a:srgbClr val="FF0000"/>
              </a:solidFill>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p:txBody>
      </p:sp>
      <p:pic>
        <p:nvPicPr>
          <p:cNvPr id="5" name="圖片 4">
            <a:hlinkClick r:id="rId2" action="ppaction://hlinksldjump"/>
            <a:extLst>
              <a:ext uri="{FF2B5EF4-FFF2-40B4-BE49-F238E27FC236}">
                <a16:creationId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9" name="圖片 8"/>
          <p:cNvPicPr>
            <a:picLocks noChangeAspect="1"/>
          </p:cNvPicPr>
          <p:nvPr/>
        </p:nvPicPr>
        <p:blipFill rotWithShape="1">
          <a:blip r:embed="rId5"/>
          <a:srcRect r="5021"/>
          <a:stretch/>
        </p:blipFill>
        <p:spPr>
          <a:xfrm>
            <a:off x="159613" y="3064968"/>
            <a:ext cx="8732867" cy="3532383"/>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15516" y="476672"/>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2691" t="12201" r="19757" b="19200"/>
          <a:stretch/>
        </p:blipFill>
        <p:spPr>
          <a:xfrm>
            <a:off x="251520" y="1246113"/>
            <a:ext cx="8712968" cy="5495255"/>
          </a:xfrm>
          <a:prstGeom prst="rect">
            <a:avLst/>
          </a:prstGeom>
        </p:spPr>
      </p:pic>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a:t>
            </a:r>
            <a:r>
              <a:rPr lang="zh-TW" altLang="en-US" sz="2800" dirty="0" smtClean="0">
                <a:latin typeface="微軟正黑體" panose="020B0604030504040204" pitchFamily="34" charset="-120"/>
                <a:ea typeface="微軟正黑體" panose="020B0604030504040204" pitchFamily="34" charset="-120"/>
                <a:cs typeface="Arial Unicode MS" panose="020B0604020202020204" pitchFamily="34" charset="-120"/>
              </a:rPr>
              <a:t>共有 </a:t>
            </a:r>
            <a:r>
              <a:rPr lang="en-US" altLang="zh-TW" sz="2800" dirty="0" smtClean="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 </a:t>
            </a:r>
            <a:r>
              <a:rPr lang="zh-TW" altLang="en-US" sz="2800" dirty="0" smtClean="0">
                <a:latin typeface="微軟正黑體" panose="020B0604030504040204" pitchFamily="34" charset="-120"/>
                <a:ea typeface="微軟正黑體" panose="020B0604030504040204" pitchFamily="34" charset="-120"/>
                <a:cs typeface="Arial Unicode MS" panose="020B0604020202020204" pitchFamily="34" charset="-120"/>
              </a:rPr>
              <a:t>次</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4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」採計方式、「</a:t>
            </a:r>
            <a:r>
              <a:rPr lang="zh-TW" altLang="en-US" sz="24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同分比序項目順序</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rotWithShape="1">
          <a:blip r:embed="rId4" cstate="print">
            <a:extLst>
              <a:ext uri="{28A0092B-C50C-407E-A947-70E740481C1C}">
                <a14:useLocalDpi xmlns:a14="http://schemas.microsoft.com/office/drawing/2010/main" val="0"/>
              </a:ext>
            </a:extLst>
          </a:blip>
          <a:srcRect l="4363" t="4150" r="4761" b="5809"/>
          <a:stretch/>
        </p:blipFill>
        <p:spPr>
          <a:xfrm>
            <a:off x="2387909" y="2492896"/>
            <a:ext cx="2058610" cy="2232248"/>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678938" y="4221088"/>
            <a:ext cx="1110111" cy="523220"/>
          </a:xfrm>
          <a:prstGeom prst="rect">
            <a:avLst/>
          </a:prstGeom>
          <a:noFill/>
        </p:spPr>
        <p:txBody>
          <a:bodyPr wrap="square" rtlCol="0">
            <a:spAutoFit/>
          </a:bodyPr>
          <a:lstStyle/>
          <a:p>
            <a:pPr algn="ctr"/>
            <a:r>
              <a:rPr lang="zh-TW" altLang="en-US" sz="2800" dirty="0">
                <a:solidFill>
                  <a:srgbClr val="FF0000"/>
                </a:solidFill>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a16="http://schemas.microsoft.com/office/drawing/2014/main" id="{6E53D472-CCD8-4C4C-A81C-39C0B6F520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2785431"/>
            <a:ext cx="1745106" cy="1780721"/>
          </a:xfrm>
          <a:prstGeom prst="rect">
            <a:avLst/>
          </a:prstGeom>
        </p:spPr>
      </p:pic>
      <p:sp>
        <p:nvSpPr>
          <p:cNvPr id="12" name="文字方塊 11">
            <a:extLst>
              <a:ext uri="{FF2B5EF4-FFF2-40B4-BE49-F238E27FC236}">
                <a16:creationId xmlns:a16="http://schemas.microsoft.com/office/drawing/2014/main" id="{06B0A1F9-156B-4511-B25F-7B7473CD634D}"/>
              </a:ext>
            </a:extLst>
          </p:cNvPr>
          <p:cNvSpPr txBox="1"/>
          <p:nvPr/>
        </p:nvSpPr>
        <p:spPr>
          <a:xfrm>
            <a:off x="1634664" y="4074940"/>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3172780" y="1331641"/>
            <a:ext cx="2966594" cy="4526008"/>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100" dirty="0">
                <a:latin typeface="微軟正黑體" panose="020B0604030504040204" pitchFamily="34" charset="-120"/>
                <a:ea typeface="微軟正黑體" panose="020B0604030504040204" pitchFamily="34" charset="-120"/>
              </a:rPr>
              <a:t>五專優先免試入學之免試就學區為</a:t>
            </a:r>
            <a:r>
              <a:rPr lang="zh-TW" altLang="zh-TW" sz="2400" dirty="0">
                <a:solidFill>
                  <a:srgbClr val="FF0000"/>
                </a:solidFill>
                <a:latin typeface="微軟正黑體" panose="020B0604030504040204" pitchFamily="34" charset="-120"/>
                <a:ea typeface="微軟正黑體" panose="020B0604030504040204" pitchFamily="34" charset="-120"/>
              </a:rPr>
              <a:t>全國一區</a:t>
            </a:r>
            <a:r>
              <a:rPr lang="zh-TW" altLang="en-US" sz="2100" dirty="0">
                <a:latin typeface="微軟正黑體" panose="020B0604030504040204" pitchFamily="34" charset="-120"/>
                <a:ea typeface="微軟正黑體" panose="020B0604030504040204" pitchFamily="34" charset="-120"/>
              </a:rPr>
              <a:t>。</a:t>
            </a:r>
            <a:endParaRPr lang="en-US" altLang="zh-TW" sz="21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100" dirty="0">
                <a:latin typeface="微軟正黑體" panose="020B0604030504040204" pitchFamily="34" charset="-120"/>
                <a:ea typeface="微軟正黑體" panose="020B0604030504040204" pitchFamily="34" charset="-120"/>
              </a:rPr>
              <a:t>招收對象為國中畢業生及具有同等學力者。</a:t>
            </a:r>
            <a:endParaRPr lang="en-US" altLang="zh-TW" sz="21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100" dirty="0">
                <a:latin typeface="微軟正黑體" panose="020B0604030504040204" pitchFamily="34" charset="-120"/>
                <a:ea typeface="微軟正黑體" panose="020B0604030504040204" pitchFamily="34" charset="-120"/>
              </a:rPr>
              <a:t>可依志向網路選填</a:t>
            </a:r>
            <a:r>
              <a:rPr lang="en-US" altLang="zh-TW" sz="2100" dirty="0">
                <a:latin typeface="微軟正黑體" panose="020B0604030504040204" pitchFamily="34" charset="-120"/>
                <a:ea typeface="微軟正黑體" panose="020B0604030504040204" pitchFamily="34" charset="-120"/>
              </a:rPr>
              <a:t>30</a:t>
            </a:r>
            <a:r>
              <a:rPr lang="zh-TW" altLang="zh-TW" sz="21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100" dirty="0">
                <a:latin typeface="微軟正黑體" panose="020B0604030504040204" pitchFamily="34" charset="-120"/>
                <a:ea typeface="微軟正黑體" panose="020B0604030504040204" pitchFamily="34" charset="-120"/>
              </a:rPr>
              <a:t>。</a:t>
            </a:r>
            <a:endParaRPr lang="en-US" altLang="zh-TW" sz="21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6228184" y="1331640"/>
            <a:ext cx="2736304" cy="452600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smtClean="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100" dirty="0" smtClean="0">
                <a:latin typeface="微軟正黑體" panose="020B0604030504040204" pitchFamily="34" charset="-120"/>
                <a:ea typeface="微軟正黑體" panose="020B0604030504040204" pitchFamily="34" charset="-120"/>
              </a:rPr>
              <a:t>全國</a:t>
            </a:r>
            <a:r>
              <a:rPr lang="zh-TW" altLang="zh-TW" sz="2100" dirty="0">
                <a:latin typeface="微軟正黑體" panose="020B0604030504040204" pitchFamily="34" charset="-120"/>
                <a:ea typeface="微軟正黑體" panose="020B0604030504040204" pitchFamily="34" charset="-120"/>
              </a:rPr>
              <a:t>一區，分北、中、南三個招生委員會辦理</a:t>
            </a:r>
            <a:r>
              <a:rPr lang="zh-TW" altLang="en-US" sz="2100" dirty="0">
                <a:latin typeface="微軟正黑體" panose="020B0604030504040204" pitchFamily="34" charset="-120"/>
                <a:ea typeface="微軟正黑體" panose="020B0604030504040204" pitchFamily="34" charset="-120"/>
              </a:rPr>
              <a:t>。</a:t>
            </a:r>
            <a:endParaRPr lang="en-US" altLang="zh-TW" sz="21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1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200" dirty="0">
                <a:solidFill>
                  <a:srgbClr val="FF0000"/>
                </a:solidFill>
                <a:latin typeface="微軟正黑體" panose="020B0604030504040204" pitchFamily="34" charset="-120"/>
                <a:ea typeface="微軟正黑體" panose="020B0604030504040204" pitchFamily="34" charset="-120"/>
              </a:rPr>
              <a:t>限選擇一所</a:t>
            </a:r>
            <a:r>
              <a:rPr lang="zh-TW" altLang="zh-TW" sz="2100" dirty="0">
                <a:latin typeface="微軟正黑體" panose="020B0604030504040204" pitchFamily="34" charset="-120"/>
                <a:ea typeface="微軟正黑體" panose="020B0604030504040204" pitchFamily="34" charset="-120"/>
              </a:rPr>
              <a:t>五專招生學校申請。</a:t>
            </a:r>
            <a:endParaRPr lang="en-US" altLang="zh-TW" sz="21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3384256" y="1349354"/>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6570222" y="1349354"/>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a:t>
            </a:r>
            <a:r>
              <a:rPr lang="en-US" altLang="zh-TW" dirty="0" smtClean="0">
                <a:latin typeface="微軟正黑體" panose="020B0604030504040204" pitchFamily="34" charset="-120"/>
                <a:ea typeface="微軟正黑體" panose="020B0604030504040204" pitchFamily="34" charset="-120"/>
              </a:rPr>
              <a:t>www.techadmi.edu.tw</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a16="http://schemas.microsoft.com/office/drawing/2014/main" id="{8AC7359D-1575-4AA6-B46E-CAEB5A2C8F29}"/>
              </a:ext>
            </a:extLst>
          </p:cNvPr>
          <p:cNvSpPr/>
          <p:nvPr/>
        </p:nvSpPr>
        <p:spPr>
          <a:xfrm>
            <a:off x="55748" y="1331640"/>
            <a:ext cx="2973016" cy="452600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100" dirty="0">
                <a:latin typeface="微軟正黑體" panose="020B0604030504040204" pitchFamily="34" charset="-120"/>
                <a:ea typeface="微軟正黑體" panose="020B0604030504040204" pitchFamily="34" charset="-120"/>
              </a:rPr>
              <a:t>全國不分區辦理</a:t>
            </a:r>
            <a:r>
              <a:rPr lang="zh-TW" altLang="en-US" sz="2200" dirty="0">
                <a:solidFill>
                  <a:srgbClr val="FF0000"/>
                </a:solidFill>
                <a:latin typeface="微軟正黑體" panose="020B0604030504040204" pitchFamily="34" charset="-120"/>
                <a:ea typeface="微軟正黑體" panose="020B0604030504040204" pitchFamily="34" charset="-120"/>
              </a:rPr>
              <a:t>單獨招生</a:t>
            </a:r>
            <a:r>
              <a:rPr lang="zh-TW" altLang="en-US" sz="2100" dirty="0">
                <a:latin typeface="微軟正黑體" panose="020B0604030504040204" pitchFamily="34" charset="-120"/>
                <a:ea typeface="微軟正黑體" panose="020B0604030504040204" pitchFamily="34" charset="-120"/>
              </a:rPr>
              <a:t>，共</a:t>
            </a:r>
            <a:r>
              <a:rPr lang="en-US" altLang="zh-TW" sz="2100" dirty="0">
                <a:latin typeface="微軟正黑體" panose="020B0604030504040204" pitchFamily="34" charset="-120"/>
                <a:ea typeface="微軟正黑體" panose="020B0604030504040204" pitchFamily="34" charset="-120"/>
              </a:rPr>
              <a:t>28</a:t>
            </a:r>
            <a:r>
              <a:rPr lang="zh-TW" altLang="en-US" sz="2100" dirty="0">
                <a:latin typeface="微軟正黑體" panose="020B0604030504040204" pitchFamily="34" charset="-120"/>
                <a:ea typeface="微軟正黑體" panose="020B0604030504040204" pitchFamily="34" charset="-120"/>
              </a:rPr>
              <a:t>所</a:t>
            </a:r>
            <a:r>
              <a:rPr lang="en-US" altLang="zh-TW" sz="2100" dirty="0">
                <a:latin typeface="微軟正黑體" panose="020B0604030504040204" pitchFamily="34" charset="-120"/>
                <a:ea typeface="微軟正黑體" panose="020B0604030504040204" pitchFamily="34" charset="-120"/>
              </a:rPr>
              <a:t>126</a:t>
            </a:r>
            <a:r>
              <a:rPr lang="zh-TW" altLang="en-US" sz="21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1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1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100" dirty="0">
                <a:latin typeface="微軟正黑體" panose="020B0604030504040204" pitchFamily="34" charset="-120"/>
                <a:ea typeface="微軟正黑體" panose="020B0604030504040204" pitchFamily="34" charset="-120"/>
              </a:rPr>
              <a:t>每位免試生僅得選擇</a:t>
            </a:r>
            <a:r>
              <a:rPr lang="en-US" altLang="zh-TW" sz="2100" dirty="0">
                <a:latin typeface="微軟正黑體" panose="020B0604030504040204" pitchFamily="34" charset="-120"/>
                <a:ea typeface="微軟正黑體" panose="020B0604030504040204" pitchFamily="34" charset="-120"/>
              </a:rPr>
              <a:t>1</a:t>
            </a:r>
            <a:r>
              <a:rPr lang="zh-TW" altLang="en-US" sz="2100" dirty="0">
                <a:latin typeface="微軟正黑體" panose="020B0604030504040204" pitchFamily="34" charset="-120"/>
                <a:ea typeface="微軟正黑體" panose="020B0604030504040204" pitchFamily="34" charset="-120"/>
              </a:rPr>
              <a:t>個學校科組志願</a:t>
            </a:r>
            <a:endParaRPr lang="en-US" altLang="zh-TW" sz="21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a16="http://schemas.microsoft.com/office/drawing/2014/main" id="{419B6997-4EA9-4F7E-AAF5-CB6FB24B955D}"/>
              </a:ext>
            </a:extLst>
          </p:cNvPr>
          <p:cNvSpPr/>
          <p:nvPr/>
        </p:nvSpPr>
        <p:spPr>
          <a:xfrm>
            <a:off x="301250" y="1349355"/>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395536" y="1196752"/>
            <a:ext cx="8280920" cy="5400600"/>
          </a:xfrm>
          <a:prstGeom prst="rect">
            <a:avLst/>
          </a:prstGeom>
        </p:spPr>
      </p:pic>
      <p:sp>
        <p:nvSpPr>
          <p:cNvPr id="7" name="標題 1"/>
          <p:cNvSpPr>
            <a:spLocks noGrp="1"/>
          </p:cNvSpPr>
          <p:nvPr>
            <p:ph type="title"/>
          </p:nvPr>
        </p:nvSpPr>
        <p:spPr>
          <a:xfrm>
            <a:off x="1043608" y="476672"/>
            <a:ext cx="7344816"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spTree>
    <p:extLst>
      <p:ext uri="{BB962C8B-B14F-4D97-AF65-F5344CB8AC3E}">
        <p14:creationId xmlns:p14="http://schemas.microsoft.com/office/powerpoint/2010/main" val="12520706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36013" y="643264"/>
            <a:ext cx="8241044" cy="584775"/>
          </a:xfrm>
          <a:prstGeom prst="rect">
            <a:avLst/>
          </a:prstGeom>
        </p:spPr>
        <p:txBody>
          <a:bodyPr wrap="square">
            <a:spAutoFit/>
          </a:bodyPr>
          <a:lstStyle/>
          <a:p>
            <a:pPr lvl="0" algn="ctr">
              <a:defRPr/>
            </a:pPr>
            <a:r>
              <a:rPr kumimoji="0" lang="en-US" altLang="zh-TW" sz="32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32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學年度五專完全免試入學單獨招生學校</a:t>
            </a:r>
            <a:endParaRPr kumimoji="0" lang="zh-TW"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rotWithShape="1">
          <a:blip r:embed="rId3"/>
          <a:srcRect l="3598" r="2712" b="5174"/>
          <a:stretch/>
        </p:blipFill>
        <p:spPr>
          <a:xfrm>
            <a:off x="107504" y="1628800"/>
            <a:ext cx="8856984" cy="5112567"/>
          </a:xfrm>
          <a:prstGeom prst="rect">
            <a:avLst/>
          </a:prstGeom>
        </p:spPr>
      </p:pic>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022364" y="548680"/>
            <a:ext cx="7539679" cy="792088"/>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a16="http://schemas.microsoft.com/office/drawing/2014/main" id="{F78BFA53-4ADB-4B47-AE05-8A1BB4D87474}"/>
              </a:ext>
            </a:extLst>
          </p:cNvPr>
          <p:cNvGraphicFramePr>
            <a:graphicFrameLocks noGrp="1"/>
          </p:cNvGraphicFramePr>
          <p:nvPr>
            <p:extLst>
              <p:ext uri="{D42A27DB-BD31-4B8C-83A1-F6EECF244321}">
                <p14:modId xmlns:p14="http://schemas.microsoft.com/office/powerpoint/2010/main" val="1563917007"/>
              </p:ext>
            </p:extLst>
          </p:nvPr>
        </p:nvGraphicFramePr>
        <p:xfrm>
          <a:off x="179512" y="1473370"/>
          <a:ext cx="8712968" cy="5051973"/>
        </p:xfrm>
        <a:graphic>
          <a:graphicData uri="http://schemas.openxmlformats.org/drawingml/2006/table">
            <a:tbl>
              <a:tblPr firstRow="1" bandRow="1">
                <a:tableStyleId>{5940675A-B579-460E-94D1-54222C63F5DA}</a:tableStyleId>
              </a:tblPr>
              <a:tblGrid>
                <a:gridCol w="2829627">
                  <a:extLst>
                    <a:ext uri="{9D8B030D-6E8A-4147-A177-3AD203B41FA5}">
                      <a16:colId xmlns:a16="http://schemas.microsoft.com/office/drawing/2014/main" val="20000"/>
                    </a:ext>
                  </a:extLst>
                </a:gridCol>
                <a:gridCol w="5883341">
                  <a:extLst>
                    <a:ext uri="{9D8B030D-6E8A-4147-A177-3AD203B41FA5}">
                      <a16:colId xmlns:a16="http://schemas.microsoft.com/office/drawing/2014/main" val="20001"/>
                    </a:ext>
                  </a:extLst>
                </a:gridCol>
              </a:tblGrid>
              <a:tr h="510290">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80439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56382">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3400"/>
                        </a:lnSpc>
                      </a:pPr>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pPr>
                        <a:lnSpc>
                          <a:spcPts val="3400"/>
                        </a:lnSpc>
                      </a:pP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5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5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6578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5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5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5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5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25190">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889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5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5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5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637532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3/6/2024</a:t>
            </a:fld>
            <a:endParaRPr lang="en-US" dirty="0"/>
          </a:p>
        </p:txBody>
      </p:sp>
      <p:sp>
        <p:nvSpPr>
          <p:cNvPr id="7" name="標題 1"/>
          <p:cNvSpPr>
            <a:spLocks noGrp="1"/>
          </p:cNvSpPr>
          <p:nvPr>
            <p:ph type="title"/>
          </p:nvPr>
        </p:nvSpPr>
        <p:spPr>
          <a:xfrm>
            <a:off x="1187624" y="836712"/>
            <a:ext cx="7560840" cy="547242"/>
          </a:xfrm>
        </p:spPr>
        <p:txBody>
          <a:bodyPr>
            <a:normAutofit fontScale="90000"/>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a16="http://schemas.microsoft.com/office/drawing/2014/main" id="{BD05ED1D-5C8B-4A76-93F9-AE424B31F9E3}"/>
              </a:ext>
            </a:extLst>
          </p:cNvPr>
          <p:cNvSpPr txBox="1">
            <a:spLocks/>
          </p:cNvSpPr>
          <p:nvPr/>
        </p:nvSpPr>
        <p:spPr>
          <a:xfrm>
            <a:off x="467544" y="1875100"/>
            <a:ext cx="8503920" cy="4567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a:solidFill>
                  <a:srgbClr val="FF0000"/>
                </a:solidFill>
                <a:ea typeface="微軟正黑體" panose="020B0604030504040204" pitchFamily="34" charset="-120"/>
              </a:rPr>
              <a:t>113</a:t>
            </a:r>
            <a:r>
              <a:rPr lang="zh-TW" altLang="en-US" dirty="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a:solidFill>
                  <a:srgbClr val="FF0000"/>
                </a:solidFill>
                <a:ea typeface="微軟正黑體" panose="020B0604030504040204" pitchFamily="34" charset="-120"/>
              </a:rPr>
              <a:t>18</a:t>
            </a:r>
            <a:r>
              <a:rPr lang="zh-TW" altLang="en-US" dirty="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3/6/2024</a:t>
            </a:fld>
            <a:endParaRPr lang="en-US" dirty="0"/>
          </a:p>
        </p:txBody>
      </p:sp>
      <p:sp>
        <p:nvSpPr>
          <p:cNvPr id="7" name="標題 1"/>
          <p:cNvSpPr>
            <a:spLocks noGrp="1"/>
          </p:cNvSpPr>
          <p:nvPr>
            <p:ph type="title"/>
          </p:nvPr>
        </p:nvSpPr>
        <p:spPr>
          <a:xfrm>
            <a:off x="1475656" y="330370"/>
            <a:ext cx="5472608" cy="686212"/>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a16="http://schemas.microsoft.com/office/drawing/2014/main" id="{53102BD1-0230-47A0-AB95-2DCD6570E03E}"/>
              </a:ext>
            </a:extLst>
          </p:cNvPr>
          <p:cNvGraphicFramePr>
            <a:graphicFrameLocks noGrp="1"/>
          </p:cNvGraphicFramePr>
          <p:nvPr>
            <p:extLst>
              <p:ext uri="{D42A27DB-BD31-4B8C-83A1-F6EECF244321}">
                <p14:modId xmlns:p14="http://schemas.microsoft.com/office/powerpoint/2010/main" val="145171137"/>
              </p:ext>
            </p:extLst>
          </p:nvPr>
        </p:nvGraphicFramePr>
        <p:xfrm>
          <a:off x="251521" y="1196752"/>
          <a:ext cx="8568952" cy="5557116"/>
        </p:xfrm>
        <a:graphic>
          <a:graphicData uri="http://schemas.openxmlformats.org/drawingml/2006/table">
            <a:tbl>
              <a:tblPr firstRow="1" bandRow="1">
                <a:tableStyleId>{5940675A-B579-460E-94D1-54222C63F5DA}</a:tableStyleId>
              </a:tblPr>
              <a:tblGrid>
                <a:gridCol w="2243242">
                  <a:extLst>
                    <a:ext uri="{9D8B030D-6E8A-4147-A177-3AD203B41FA5}">
                      <a16:colId xmlns:a16="http://schemas.microsoft.com/office/drawing/2014/main" val="20000"/>
                    </a:ext>
                  </a:extLst>
                </a:gridCol>
                <a:gridCol w="6325710">
                  <a:extLst>
                    <a:ext uri="{9D8B030D-6E8A-4147-A177-3AD203B41FA5}">
                      <a16:colId xmlns:a16="http://schemas.microsoft.com/office/drawing/2014/main" val="20001"/>
                    </a:ext>
                  </a:extLst>
                </a:gridCol>
              </a:tblGrid>
              <a:tr h="572696">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a16="http://schemas.microsoft.com/office/drawing/2014/main" val="10000"/>
                  </a:ext>
                </a:extLst>
              </a:tr>
              <a:tr h="572696">
                <a:tc>
                  <a:txBody>
                    <a:bodyPr/>
                    <a:lstStyle/>
                    <a:p>
                      <a:pPr algn="ct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2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20249">
                <a:tc>
                  <a:txBody>
                    <a:bodyPr/>
                    <a:lstStyle/>
                    <a:p>
                      <a:pPr algn="ct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88371">
                <a:tc>
                  <a:txBody>
                    <a:bodyPr/>
                    <a:lstStyle/>
                    <a:p>
                      <a:pPr algn="ct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p>
                    <a:p>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註：</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日下午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時前</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免試生確認是否收到通知單，若未收到逕向各招生學校查詢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73294">
                <a:tc>
                  <a:txBody>
                    <a:bodyPr/>
                    <a:lstStyle/>
                    <a:p>
                      <a:pPr algn="ctr">
                        <a:lnSpc>
                          <a:spcPct val="100000"/>
                        </a:lnSpc>
                        <a:spcBef>
                          <a:spcPts val="0"/>
                        </a:spcBef>
                        <a:spcAft>
                          <a:spcPts val="0"/>
                        </a:spcAft>
                      </a:pP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5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73294">
                <a:tc>
                  <a:txBody>
                    <a:bodyPr/>
                    <a:lstStyle/>
                    <a:p>
                      <a:pPr algn="ctr">
                        <a:lnSpc>
                          <a:spcPct val="100000"/>
                        </a:lnSpc>
                        <a:spcBef>
                          <a:spcPts val="0"/>
                        </a:spcBef>
                        <a:spcAft>
                          <a:spcPts val="0"/>
                        </a:spcAft>
                      </a:pPr>
                      <a:r>
                        <a:rPr lang="zh-TW" altLang="en-US" sz="22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1556078"/>
                  </a:ext>
                </a:extLst>
              </a:tr>
            </a:tbl>
          </a:graphicData>
        </a:graphic>
      </p:graphicFrame>
    </p:spTree>
    <p:extLst>
      <p:ext uri="{BB962C8B-B14F-4D97-AF65-F5344CB8AC3E}">
        <p14:creationId xmlns:p14="http://schemas.microsoft.com/office/powerpoint/2010/main" val="33041219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1403648" y="1776432"/>
            <a:ext cx="6552728" cy="4820920"/>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249920310"/>
              </p:ext>
            </p:extLst>
          </p:nvPr>
        </p:nvGraphicFramePr>
        <p:xfrm>
          <a:off x="1403648" y="1776435"/>
          <a:ext cx="6552728" cy="4875525"/>
        </p:xfrm>
        <a:graphic>
          <a:graphicData uri="http://schemas.openxmlformats.org/drawingml/2006/table">
            <a:tbl>
              <a:tblPr bandRow="1">
                <a:tableStyleId>{5C22544A-7EE6-4342-B048-85BDC9FD1C3A}</a:tableStyleId>
              </a:tblPr>
              <a:tblGrid>
                <a:gridCol w="3342266">
                  <a:extLst>
                    <a:ext uri="{9D8B030D-6E8A-4147-A177-3AD203B41FA5}">
                      <a16:colId xmlns:a16="http://schemas.microsoft.com/office/drawing/2014/main" val="20000"/>
                    </a:ext>
                  </a:extLst>
                </a:gridCol>
                <a:gridCol w="3210462">
                  <a:extLst>
                    <a:ext uri="{9D8B030D-6E8A-4147-A177-3AD203B41FA5}">
                      <a16:colId xmlns:a16="http://schemas.microsoft.com/office/drawing/2014/main" val="20001"/>
                    </a:ext>
                  </a:extLst>
                </a:gridCol>
              </a:tblGrid>
              <a:tr h="541725">
                <a:tc>
                  <a:txBody>
                    <a:bodyPr/>
                    <a:lstStyle/>
                    <a:p>
                      <a:pPr algn="l"/>
                      <a:r>
                        <a:rPr lang="zh-TW" altLang="en-US" sz="2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1725">
                <a:tc>
                  <a:txBody>
                    <a:bodyPr/>
                    <a:lstStyle/>
                    <a:p>
                      <a:pPr algn="l"/>
                      <a:r>
                        <a:rPr lang="zh-TW" altLang="en-US" sz="2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1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1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1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1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1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1725">
                <a:tc>
                  <a:txBody>
                    <a:bodyPr/>
                    <a:lstStyle/>
                    <a:p>
                      <a:pPr algn="l"/>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41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7" name="圓角矩形 6"/>
          <p:cNvSpPr/>
          <p:nvPr/>
        </p:nvSpPr>
        <p:spPr bwMode="auto">
          <a:xfrm>
            <a:off x="3001131" y="1066305"/>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34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51478" y="409022"/>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9"/>
            <a:ext cx="6571343" cy="610308"/>
          </a:xfrm>
        </p:spPr>
        <p:txBody>
          <a:bodyPr>
            <a:normAutofit/>
          </a:bodyPr>
          <a:lstStyle/>
          <a:p>
            <a:pPr algn="ctr" eaLnBrk="1" hangingPunct="1">
              <a:defRPr/>
            </a:pPr>
            <a:r>
              <a:rPr lang="zh-TW" altLang="en-US" sz="3400"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9"/>
            <a:ext cx="6571343" cy="617972"/>
          </a:xfrm>
        </p:spPr>
        <p:txBody>
          <a:bodyPr>
            <a:normAutofit/>
          </a:bodyPr>
          <a:lstStyle/>
          <a:p>
            <a:pPr algn="ctr" eaLnBrk="1" hangingPunct="1">
              <a:defRPr/>
            </a:pPr>
            <a:r>
              <a:rPr lang="zh-TW" altLang="en-US" sz="3400"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113</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113</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a16="http://schemas.microsoft.com/office/drawing/2014/main"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12" name="圖片 11"/>
          <p:cNvPicPr>
            <a:picLocks noChangeAspect="1"/>
          </p:cNvPicPr>
          <p:nvPr/>
        </p:nvPicPr>
        <p:blipFill>
          <a:blip r:embed="rId5"/>
          <a:stretch>
            <a:fillRect/>
          </a:stretch>
        </p:blipFill>
        <p:spPr>
          <a:xfrm>
            <a:off x="6109131" y="2724572"/>
            <a:ext cx="2924592" cy="3944789"/>
          </a:xfrm>
          <a:prstGeom prst="rect">
            <a:avLst/>
          </a:prstGeom>
        </p:spPr>
      </p:pic>
      <p:pic>
        <p:nvPicPr>
          <p:cNvPr id="4" name="圖片 3"/>
          <p:cNvPicPr>
            <a:picLocks noChangeAspect="1"/>
          </p:cNvPicPr>
          <p:nvPr/>
        </p:nvPicPr>
        <p:blipFill>
          <a:blip r:embed="rId6"/>
          <a:stretch>
            <a:fillRect/>
          </a:stretch>
        </p:blipFill>
        <p:spPr>
          <a:xfrm>
            <a:off x="243912" y="2724573"/>
            <a:ext cx="2671903" cy="3944788"/>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9833" y="2724572"/>
            <a:ext cx="3049298" cy="3944789"/>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ext uri="{D42A27DB-BD31-4B8C-83A1-F6EECF244321}">
                <p14:modId xmlns:p14="http://schemas.microsoft.com/office/powerpoint/2010/main" val="2643973697"/>
              </p:ext>
            </p:extLst>
          </p:nvPr>
        </p:nvGraphicFramePr>
        <p:xfrm>
          <a:off x="2787217" y="1932221"/>
          <a:ext cx="3209528" cy="3195263"/>
        </p:xfrm>
        <a:graphic>
          <a:graphicData uri="http://schemas.openxmlformats.org/presentationml/2006/ole">
            <mc:AlternateContent xmlns:mc="http://schemas.openxmlformats.org/markup-compatibility/2006">
              <mc:Choice xmlns:v="urn:schemas-microsoft-com:vml" Requires="v">
                <p:oleObj spid="_x0000_s14389"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787217" y="1932221"/>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179513" y="4653136"/>
            <a:ext cx="2952328"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5940152" y="1556792"/>
            <a:ext cx="3003947" cy="223224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3231354"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15413"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763302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sz="3400"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1" y="692150"/>
            <a:ext cx="7272981"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1" y="692150"/>
            <a:ext cx="741699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1" y="692150"/>
            <a:ext cx="734499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1" y="692150"/>
            <a:ext cx="727298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1" y="692150"/>
            <a:ext cx="727298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1" y="692150"/>
            <a:ext cx="7200974"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1" y="692150"/>
            <a:ext cx="734499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1" y="692150"/>
            <a:ext cx="734499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1" y="692150"/>
            <a:ext cx="727298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1" y="692150"/>
            <a:ext cx="74169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1" y="692150"/>
            <a:ext cx="727298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1" y="692150"/>
            <a:ext cx="7499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899592" y="692150"/>
            <a:ext cx="778720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1" y="692150"/>
            <a:ext cx="734499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4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3" y="2621947"/>
            <a:ext cx="3169935"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300"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324244" y="937766"/>
            <a:ext cx="3389899" cy="1417448"/>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200"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sz="2200" dirty="0">
              <a:solidFill>
                <a:srgbClr val="FF0000"/>
              </a:solidFill>
              <a:latin typeface="微軟正黑體" panose="020B0604030504040204" pitchFamily="34" charset="-120"/>
              <a:ea typeface="微軟正黑體" panose="020B0604030504040204" pitchFamily="34" charset="-120"/>
            </a:endParaRPr>
          </a:p>
          <a:p>
            <a:pPr algn="ctr"/>
            <a:r>
              <a:rPr lang="zh-TW" altLang="en-US" sz="2200" dirty="0">
                <a:solidFill>
                  <a:srgbClr val="FF0000"/>
                </a:solidFill>
                <a:latin typeface="微軟正黑體" panose="020B0604030504040204" pitchFamily="34" charset="-120"/>
                <a:ea typeface="微軟正黑體" panose="020B0604030504040204" pitchFamily="34" charset="-120"/>
              </a:rPr>
              <a:t>五專聯合免試入學</a:t>
            </a:r>
            <a:r>
              <a:rPr lang="en-US" altLang="zh-TW" sz="2200" dirty="0">
                <a:solidFill>
                  <a:srgbClr val="FF0000"/>
                </a:solidFill>
                <a:latin typeface="微軟正黑體" panose="020B0604030504040204" pitchFamily="34" charset="-120"/>
                <a:ea typeface="微軟正黑體" panose="020B0604030504040204" pitchFamily="34" charset="-120"/>
              </a:rPr>
              <a:t/>
            </a:r>
            <a:br>
              <a:rPr lang="en-US" altLang="zh-TW" sz="2200" dirty="0">
                <a:solidFill>
                  <a:srgbClr val="FF0000"/>
                </a:solidFill>
                <a:latin typeface="微軟正黑體" panose="020B0604030504040204" pitchFamily="34" charset="-120"/>
                <a:ea typeface="微軟正黑體" panose="020B0604030504040204" pitchFamily="34" charset="-120"/>
              </a:rPr>
            </a:br>
            <a:r>
              <a:rPr lang="zh-TW" altLang="en-US" sz="2200"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sz="2200"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300" dirty="0">
                <a:solidFill>
                  <a:srgbClr val="FF0000"/>
                </a:solidFill>
                <a:latin typeface="微軟正黑體" panose="020B0604030504040204" pitchFamily="34" charset="-120"/>
                <a:ea typeface="微軟正黑體" panose="020B0604030504040204" pitchFamily="34" charset="-120"/>
              </a:rPr>
              <a:t>實用技能學程</a:t>
            </a:r>
            <a:endParaRPr lang="en-US" altLang="zh-TW" sz="2300"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屏東區免試入學</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algn="ctr"/>
            <a:r>
              <a:rPr lang="zh-TW" altLang="en-US" sz="2400" dirty="0">
                <a:solidFill>
                  <a:srgbClr val="FF0000"/>
                </a:solidFill>
                <a:latin typeface="微軟正黑體" panose="020B0604030504040204" pitchFamily="34" charset="-120"/>
                <a:ea typeface="微軟正黑體" panose="020B0604030504040204" pitchFamily="34" charset="-120"/>
              </a:rPr>
              <a:t>選填專業群科</a:t>
            </a:r>
            <a:endParaRPr lang="en-US" altLang="zh-TW" sz="2400"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3096344"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sz="2400"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1256918533"/>
              </p:ext>
            </p:extLst>
          </p:nvPr>
        </p:nvGraphicFramePr>
        <p:xfrm>
          <a:off x="323528" y="116631"/>
          <a:ext cx="8496944" cy="6507905"/>
        </p:xfrm>
        <a:graphic>
          <a:graphicData uri="http://schemas.openxmlformats.org/drawingml/2006/table">
            <a:tbl>
              <a:tblPr/>
              <a:tblGrid>
                <a:gridCol w="8496944">
                  <a:extLst>
                    <a:ext uri="{9D8B030D-6E8A-4147-A177-3AD203B41FA5}">
                      <a16:colId xmlns:a16="http://schemas.microsoft.com/office/drawing/2014/main" val="20000"/>
                    </a:ext>
                  </a:extLst>
                </a:gridCol>
              </a:tblGrid>
              <a:tr h="5617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5552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948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8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552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914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8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8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8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8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8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8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8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7738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a:t>
                      </a:r>
                      <a:r>
                        <a:rPr kumimoji="0" lang="zh-TW" altLang="en-US" sz="2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入學比</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864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3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30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3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3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3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552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8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683568" y="2169449"/>
            <a:ext cx="2227605" cy="892552"/>
          </a:xfrm>
          <a:prstGeom prst="rect">
            <a:avLst/>
          </a:prstGeom>
          <a:noFill/>
        </p:spPr>
        <p:txBody>
          <a:bodyPr wrap="square" rtlCol="0">
            <a:spAutoFit/>
          </a:bodyPr>
          <a:lstStyle/>
          <a:p>
            <a:r>
              <a:rPr lang="zh-TW" altLang="en-US" sz="2600" dirty="0">
                <a:latin typeface="微軟正黑體" panose="020B0604030504040204" pitchFamily="34" charset="-120"/>
                <a:ea typeface="微軟正黑體" panose="020B0604030504040204" pitchFamily="34" charset="-120"/>
              </a:rPr>
              <a:t>音樂、美術</a:t>
            </a:r>
            <a:endParaRPr lang="en-US" altLang="zh-TW" sz="26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115616" y="1844825"/>
            <a:ext cx="2952328" cy="2012086"/>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1907704" y="4472747"/>
            <a:ext cx="3150942"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各入學管道均提供</a:t>
            </a:r>
            <a:r>
              <a:rPr lang="en-US" altLang="zh-TW" sz="2400" dirty="0">
                <a:solidFill>
                  <a:srgbClr val="FF0000"/>
                </a:solidFill>
                <a:latin typeface="微軟正黑體" panose="020B0604030504040204" pitchFamily="34" charset="-120"/>
                <a:ea typeface="微軟正黑體" panose="020B0604030504040204" pitchFamily="34" charset="-120"/>
              </a:rPr>
              <a:t>2%</a:t>
            </a:r>
            <a:r>
              <a:rPr lang="zh-TW" altLang="en-US" sz="2400"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79912" y="3900669"/>
            <a:ext cx="5040560" cy="1184516"/>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sz="2400" dirty="0" smtClean="0">
                <a:solidFill>
                  <a:srgbClr val="FF0000"/>
                </a:solidFill>
                <a:latin typeface="微軟正黑體" panose="020B0604030504040204" pitchFamily="34" charset="-120"/>
                <a:ea typeface="微軟正黑體" panose="020B0604030504040204" pitchFamily="34" charset="-120"/>
              </a:rPr>
              <a:t>             五專完全免試</a:t>
            </a:r>
            <a:r>
              <a:rPr lang="en-US" altLang="zh-TW" sz="2400" dirty="0" smtClean="0">
                <a:solidFill>
                  <a:srgbClr val="FF0000"/>
                </a:solidFill>
                <a:latin typeface="微軟正黑體" panose="020B0604030504040204" pitchFamily="34" charset="-120"/>
                <a:ea typeface="微軟正黑體" panose="020B0604030504040204" pitchFamily="34" charset="-120"/>
              </a:rPr>
              <a:t/>
            </a:r>
            <a:br>
              <a:rPr lang="en-US" altLang="zh-TW" sz="2400" dirty="0" smtClean="0">
                <a:solidFill>
                  <a:srgbClr val="FF0000"/>
                </a:solidFill>
                <a:latin typeface="微軟正黑體" panose="020B0604030504040204" pitchFamily="34" charset="-120"/>
                <a:ea typeface="微軟正黑體" panose="020B0604030504040204" pitchFamily="34" charset="-120"/>
              </a:rPr>
            </a:br>
            <a:r>
              <a:rPr lang="zh-TW" altLang="en-US" sz="2400" dirty="0" smtClean="0">
                <a:solidFill>
                  <a:srgbClr val="FF0000"/>
                </a:solidFill>
                <a:latin typeface="微軟正黑體" panose="020B0604030504040204" pitchFamily="34" charset="-120"/>
                <a:ea typeface="微軟正黑體" panose="020B0604030504040204" pitchFamily="34" charset="-120"/>
              </a:rPr>
              <a:t>             五專優先免試</a:t>
            </a:r>
            <a:r>
              <a:rPr lang="en-US" altLang="zh-TW" sz="2400" dirty="0" smtClean="0">
                <a:solidFill>
                  <a:srgbClr val="FF0000"/>
                </a:solidFill>
                <a:latin typeface="微軟正黑體" panose="020B0604030504040204" pitchFamily="34" charset="-120"/>
                <a:ea typeface="微軟正黑體" panose="020B0604030504040204" pitchFamily="34" charset="-120"/>
              </a:rPr>
              <a:t/>
            </a:r>
            <a:br>
              <a:rPr lang="en-US" altLang="zh-TW" sz="2400" dirty="0" smtClean="0">
                <a:solidFill>
                  <a:srgbClr val="FF0000"/>
                </a:solidFill>
                <a:latin typeface="微軟正黑體" panose="020B0604030504040204" pitchFamily="34" charset="-120"/>
                <a:ea typeface="微軟正黑體" panose="020B0604030504040204" pitchFamily="34" charset="-120"/>
              </a:rPr>
            </a:br>
            <a:r>
              <a:rPr lang="zh-TW" altLang="en-US" sz="2400" dirty="0" smtClean="0">
                <a:solidFill>
                  <a:srgbClr val="FF0000"/>
                </a:solidFill>
                <a:latin typeface="微軟正黑體" panose="020B0604030504040204" pitchFamily="34" charset="-120"/>
                <a:ea typeface="微軟正黑體" panose="020B0604030504040204" pitchFamily="34" charset="-120"/>
              </a:rPr>
              <a:t>         五專聯合</a:t>
            </a:r>
            <a:r>
              <a:rPr lang="zh-TW" altLang="en-US" sz="2400" dirty="0">
                <a:solidFill>
                  <a:srgbClr val="FF0000"/>
                </a:solidFill>
                <a:latin typeface="微軟正黑體" panose="020B0604030504040204" pitchFamily="34" charset="-120"/>
                <a:ea typeface="微軟正黑體" panose="020B0604030504040204" pitchFamily="34" charset="-120"/>
              </a:rPr>
              <a:t>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378696" y="5223873"/>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4" action="ppaction://hlinksldjump"/>
            <a:extLst>
              <a:ext uri="{FF2B5EF4-FFF2-40B4-BE49-F238E27FC236}">
                <a16:creationId xmlns:a16="http://schemas.microsoft.com/office/drawing/2014/main" id="{91B2335C-E489-4416-8923-5E8586E821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71650999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3463914647"/>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69441"/>
          </a:xfrm>
          <a:prstGeom prst="rect">
            <a:avLst/>
          </a:prstGeom>
          <a:solidFill>
            <a:schemeClr val="accent5">
              <a:lumMod val="40000"/>
              <a:lumOff val="60000"/>
            </a:schemeClr>
          </a:solidFill>
        </p:spPr>
        <p:txBody>
          <a:bodyPr wrap="square">
            <a:spAutoFit/>
          </a:bodyPr>
          <a:lstStyle/>
          <a:p>
            <a:pPr algn="ctr"/>
            <a:r>
              <a:rPr lang="zh-TW" altLang="en-US" sz="22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200" dirty="0">
                <a:solidFill>
                  <a:srgbClr val="FF0000"/>
                </a:solidFill>
                <a:latin typeface="微軟正黑體" panose="020B0604030504040204" pitchFamily="34" charset="-120"/>
                <a:ea typeface="微軟正黑體" panose="020B0604030504040204" pitchFamily="34" charset="-120"/>
              </a:rPr>
              <a:t>:</a:t>
            </a:r>
          </a:p>
          <a:p>
            <a:pPr algn="ctr"/>
            <a:r>
              <a:rPr lang="en-US" altLang="zh-TW" sz="2200" dirty="0">
                <a:solidFill>
                  <a:srgbClr val="333399"/>
                </a:solidFill>
                <a:latin typeface="微軟正黑體" panose="020B0604030504040204" pitchFamily="34" charset="-120"/>
                <a:ea typeface="微軟正黑體" panose="020B0604030504040204" pitchFamily="34" charset="-120"/>
              </a:rPr>
              <a:t>113</a:t>
            </a:r>
            <a:r>
              <a:rPr lang="zh-TW" altLang="en-US" sz="2200" dirty="0">
                <a:solidFill>
                  <a:srgbClr val="333399"/>
                </a:solidFill>
                <a:latin typeface="微軟正黑體" panose="020B0604030504040204" pitchFamily="34" charset="-120"/>
                <a:ea typeface="微軟正黑體" panose="020B0604030504040204" pitchFamily="34" charset="-120"/>
              </a:rPr>
              <a:t>年</a:t>
            </a:r>
            <a:r>
              <a:rPr lang="en-US" altLang="zh-TW" sz="2200" dirty="0">
                <a:solidFill>
                  <a:srgbClr val="333399"/>
                </a:solidFill>
                <a:latin typeface="微軟正黑體" panose="020B0604030504040204" pitchFamily="34" charset="-120"/>
                <a:ea typeface="微軟正黑體" panose="020B0604030504040204" pitchFamily="34" charset="-120"/>
              </a:rPr>
              <a:t>6</a:t>
            </a:r>
            <a:r>
              <a:rPr lang="zh-TW" altLang="en-US" sz="2200" dirty="0">
                <a:solidFill>
                  <a:srgbClr val="333399"/>
                </a:solidFill>
                <a:latin typeface="微軟正黑體" panose="020B0604030504040204" pitchFamily="34" charset="-120"/>
                <a:ea typeface="微軟正黑體" panose="020B0604030504040204" pitchFamily="34" charset="-120"/>
              </a:rPr>
              <a:t>月</a:t>
            </a:r>
            <a:r>
              <a:rPr lang="en-US" altLang="zh-TW" sz="2200" dirty="0">
                <a:solidFill>
                  <a:srgbClr val="333399"/>
                </a:solidFill>
                <a:latin typeface="微軟正黑體" panose="020B0604030504040204" pitchFamily="34" charset="-120"/>
                <a:ea typeface="微軟正黑體" panose="020B0604030504040204" pitchFamily="34" charset="-120"/>
              </a:rPr>
              <a:t>21</a:t>
            </a:r>
            <a:r>
              <a:rPr lang="zh-TW" altLang="en-US" sz="2200" dirty="0">
                <a:solidFill>
                  <a:srgbClr val="333399"/>
                </a:solidFill>
                <a:latin typeface="微軟正黑體" panose="020B0604030504040204" pitchFamily="34" charset="-120"/>
                <a:ea typeface="微軟正黑體" panose="020B0604030504040204" pitchFamily="34" charset="-120"/>
              </a:rPr>
              <a:t>日</a:t>
            </a:r>
            <a:r>
              <a:rPr lang="en-US" altLang="zh-TW" sz="2200" dirty="0">
                <a:solidFill>
                  <a:srgbClr val="333399"/>
                </a:solidFill>
                <a:latin typeface="微軟正黑體" panose="020B0604030504040204" pitchFamily="34" charset="-120"/>
                <a:ea typeface="微軟正黑體" panose="020B0604030504040204" pitchFamily="34" charset="-120"/>
              </a:rPr>
              <a:t>(</a:t>
            </a:r>
            <a:r>
              <a:rPr lang="zh-TW" altLang="en-US" sz="2200" dirty="0">
                <a:solidFill>
                  <a:srgbClr val="333399"/>
                </a:solidFill>
                <a:latin typeface="微軟正黑體" panose="020B0604030504040204" pitchFamily="34" charset="-120"/>
                <a:ea typeface="微軟正黑體" panose="020B0604030504040204" pitchFamily="34" charset="-120"/>
              </a:rPr>
              <a:t>星期五</a:t>
            </a:r>
            <a:r>
              <a:rPr lang="en-US" altLang="zh-TW" sz="2200" dirty="0">
                <a:solidFill>
                  <a:srgbClr val="333399"/>
                </a:solidFill>
                <a:latin typeface="微軟正黑體" panose="020B0604030504040204" pitchFamily="34" charset="-120"/>
                <a:ea typeface="微軟正黑體" panose="020B0604030504040204" pitchFamily="34" charset="-120"/>
              </a:rPr>
              <a:t>)</a:t>
            </a:r>
            <a:r>
              <a:rPr lang="zh-TW" altLang="en-US" sz="2200" dirty="0">
                <a:solidFill>
                  <a:srgbClr val="333399"/>
                </a:solidFill>
                <a:latin typeface="微軟正黑體" panose="020B0604030504040204" pitchFamily="34" charset="-120"/>
                <a:ea typeface="微軟正黑體" panose="020B0604030504040204" pitchFamily="34" charset="-120"/>
              </a:rPr>
              <a:t>中午</a:t>
            </a:r>
            <a:r>
              <a:rPr lang="en-US" altLang="zh-TW" sz="2200" dirty="0">
                <a:solidFill>
                  <a:srgbClr val="333399"/>
                </a:solidFill>
                <a:latin typeface="微軟正黑體" panose="020B0604030504040204" pitchFamily="34" charset="-120"/>
                <a:ea typeface="微軟正黑體" panose="020B0604030504040204" pitchFamily="34" charset="-120"/>
              </a:rPr>
              <a:t>12</a:t>
            </a:r>
            <a:r>
              <a:rPr lang="zh-TW" altLang="en-US" sz="2200" dirty="0">
                <a:solidFill>
                  <a:srgbClr val="333399"/>
                </a:solidFill>
                <a:latin typeface="微軟正黑體" panose="020B0604030504040204" pitchFamily="34" charset="-120"/>
                <a:ea typeface="微軟正黑體" panose="020B0604030504040204" pitchFamily="34" charset="-120"/>
              </a:rPr>
              <a:t>時至</a:t>
            </a:r>
            <a:r>
              <a:rPr lang="en-US" altLang="zh-TW" sz="2200" dirty="0">
                <a:solidFill>
                  <a:srgbClr val="333399"/>
                </a:solidFill>
                <a:latin typeface="微軟正黑體" panose="020B0604030504040204" pitchFamily="34" charset="-120"/>
                <a:ea typeface="微軟正黑體" panose="020B0604030504040204" pitchFamily="34" charset="-120"/>
              </a:rPr>
              <a:t>113</a:t>
            </a:r>
            <a:r>
              <a:rPr lang="zh-TW" altLang="en-US" sz="2200" dirty="0">
                <a:solidFill>
                  <a:srgbClr val="333399"/>
                </a:solidFill>
                <a:latin typeface="微軟正黑體" panose="020B0604030504040204" pitchFamily="34" charset="-120"/>
                <a:ea typeface="微軟正黑體" panose="020B0604030504040204" pitchFamily="34" charset="-120"/>
              </a:rPr>
              <a:t>年</a:t>
            </a:r>
            <a:r>
              <a:rPr lang="en-US" altLang="zh-TW" sz="2200" dirty="0">
                <a:solidFill>
                  <a:srgbClr val="333399"/>
                </a:solidFill>
                <a:latin typeface="微軟正黑體" panose="020B0604030504040204" pitchFamily="34" charset="-120"/>
                <a:ea typeface="微軟正黑體" panose="020B0604030504040204" pitchFamily="34" charset="-120"/>
              </a:rPr>
              <a:t>6</a:t>
            </a:r>
            <a:r>
              <a:rPr lang="zh-TW" altLang="en-US" sz="2200" dirty="0">
                <a:solidFill>
                  <a:srgbClr val="333399"/>
                </a:solidFill>
                <a:latin typeface="微軟正黑體" panose="020B0604030504040204" pitchFamily="34" charset="-120"/>
                <a:ea typeface="微軟正黑體" panose="020B0604030504040204" pitchFamily="34" charset="-120"/>
              </a:rPr>
              <a:t>月</a:t>
            </a:r>
            <a:r>
              <a:rPr lang="en-US" altLang="zh-TW" sz="2200" dirty="0">
                <a:solidFill>
                  <a:srgbClr val="333399"/>
                </a:solidFill>
                <a:latin typeface="微軟正黑體" panose="020B0604030504040204" pitchFamily="34" charset="-120"/>
                <a:ea typeface="微軟正黑體" panose="020B0604030504040204" pitchFamily="34" charset="-120"/>
              </a:rPr>
              <a:t>26</a:t>
            </a:r>
            <a:r>
              <a:rPr lang="zh-TW" altLang="en-US" sz="2200" dirty="0">
                <a:solidFill>
                  <a:srgbClr val="333399"/>
                </a:solidFill>
                <a:latin typeface="微軟正黑體" panose="020B0604030504040204" pitchFamily="34" charset="-120"/>
                <a:ea typeface="微軟正黑體" panose="020B0604030504040204" pitchFamily="34" charset="-120"/>
              </a:rPr>
              <a:t>日</a:t>
            </a:r>
            <a:r>
              <a:rPr lang="en-US" altLang="zh-TW" sz="2200" dirty="0">
                <a:solidFill>
                  <a:srgbClr val="333399"/>
                </a:solidFill>
                <a:latin typeface="微軟正黑體" panose="020B0604030504040204" pitchFamily="34" charset="-120"/>
                <a:ea typeface="微軟正黑體" panose="020B0604030504040204" pitchFamily="34" charset="-120"/>
              </a:rPr>
              <a:t>(</a:t>
            </a:r>
            <a:r>
              <a:rPr lang="zh-TW" altLang="en-US" sz="2200" dirty="0">
                <a:solidFill>
                  <a:srgbClr val="333399"/>
                </a:solidFill>
                <a:latin typeface="微軟正黑體" panose="020B0604030504040204" pitchFamily="34" charset="-120"/>
                <a:ea typeface="微軟正黑體" panose="020B0604030504040204" pitchFamily="34" charset="-120"/>
              </a:rPr>
              <a:t>星期三</a:t>
            </a:r>
            <a:r>
              <a:rPr lang="en-US" altLang="zh-TW" sz="2200" dirty="0">
                <a:solidFill>
                  <a:srgbClr val="333399"/>
                </a:solidFill>
                <a:latin typeface="微軟正黑體" panose="020B0604030504040204" pitchFamily="34" charset="-120"/>
                <a:ea typeface="微軟正黑體" panose="020B0604030504040204" pitchFamily="34" charset="-120"/>
              </a:rPr>
              <a:t>)</a:t>
            </a:r>
            <a:r>
              <a:rPr lang="zh-TW" altLang="en-US" sz="2200" dirty="0">
                <a:solidFill>
                  <a:srgbClr val="333399"/>
                </a:solidFill>
                <a:latin typeface="微軟正黑體" panose="020B0604030504040204" pitchFamily="34" charset="-120"/>
                <a:ea typeface="微軟正黑體" panose="020B0604030504040204" pitchFamily="34" charset="-120"/>
              </a:rPr>
              <a:t>中午</a:t>
            </a:r>
            <a:r>
              <a:rPr lang="en-US" altLang="zh-TW" sz="2200" dirty="0">
                <a:solidFill>
                  <a:srgbClr val="333399"/>
                </a:solidFill>
                <a:latin typeface="微軟正黑體" panose="020B0604030504040204" pitchFamily="34" charset="-120"/>
                <a:ea typeface="微軟正黑體" panose="020B0604030504040204" pitchFamily="34" charset="-120"/>
              </a:rPr>
              <a:t>12</a:t>
            </a:r>
            <a:r>
              <a:rPr lang="zh-TW" altLang="en-US" sz="22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注意各入學管道重要日程</a:t>
            </a:r>
            <a:r>
              <a:rPr lang="en-US" altLang="zh-TW" sz="2800" b="1" dirty="0">
                <a:solidFill>
                  <a:srgbClr val="FF0000"/>
                </a:solidFill>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600" b="1" dirty="0">
                <a:solidFill>
                  <a:srgbClr val="FF0000"/>
                </a:solidFill>
                <a:latin typeface="微軟正黑體" panose="020B0604030504040204" pitchFamily="34" charset="-120"/>
                <a:ea typeface="微軟正黑體" panose="020B0604030504040204" pitchFamily="34" charset="-120"/>
              </a:rPr>
              <a:t>【</a:t>
            </a:r>
            <a:r>
              <a:rPr lang="zh-TW" altLang="en-US" sz="2600" b="1" dirty="0">
                <a:solidFill>
                  <a:srgbClr val="FF0000"/>
                </a:solidFill>
                <a:latin typeface="微軟正黑體" panose="020B0604030504040204" pitchFamily="34" charset="-120"/>
                <a:ea typeface="微軟正黑體" panose="020B0604030504040204" pitchFamily="34" charset="-120"/>
              </a:rPr>
              <a:t>報到與放棄錄取資格</a:t>
            </a:r>
            <a:r>
              <a:rPr lang="en-US" altLang="zh-TW" sz="2600" b="1" dirty="0">
                <a:solidFill>
                  <a:srgbClr val="FF0000"/>
                </a:solidFill>
                <a:latin typeface="微軟正黑體" panose="020B0604030504040204" pitchFamily="34" charset="-120"/>
                <a:ea typeface="微軟正黑體" panose="020B0604030504040204" pitchFamily="34" charset="-120"/>
              </a:rPr>
              <a:t>】</a:t>
            </a:r>
            <a:r>
              <a:rPr lang="zh-TW" altLang="en-US" sz="2600" b="1" dirty="0">
                <a:solidFill>
                  <a:srgbClr val="FF0000"/>
                </a:solidFill>
                <a:latin typeface="微軟正黑體" panose="020B0604030504040204" pitchFamily="34" charset="-120"/>
                <a:ea typeface="微軟正黑體" panose="020B0604030504040204" pitchFamily="34" charset="-120"/>
              </a:rPr>
              <a:t>時間</a:t>
            </a:r>
            <a:endParaRPr lang="en-US" altLang="zh-TW" sz="2600" b="1" dirty="0">
              <a:solidFill>
                <a:srgbClr val="FF0000"/>
              </a:solidFill>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3200" b="1"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3200" b="1"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614362" y="3429000"/>
            <a:ext cx="8134102"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1691680" y="548680"/>
            <a:ext cx="59766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4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1017551455"/>
              </p:ext>
            </p:extLst>
          </p:nvPr>
        </p:nvGraphicFramePr>
        <p:xfrm>
          <a:off x="251520" y="1287344"/>
          <a:ext cx="8496944" cy="5310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467544" y="2060848"/>
            <a:ext cx="8280919" cy="4032448"/>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課程規劃要瀏覽適用</a:t>
            </a:r>
            <a:r>
              <a:rPr lang="en-US" altLang="zh-TW" sz="2400" dirty="0">
                <a:solidFill>
                  <a:srgbClr val="FF0000"/>
                </a:solidFill>
                <a:latin typeface="微軟正黑體" panose="020B0604030504040204" pitchFamily="34" charset="-120"/>
                <a:ea typeface="微軟正黑體" panose="020B0604030504040204" pitchFamily="34" charset="-120"/>
              </a:rPr>
              <a:t>113</a:t>
            </a:r>
            <a:r>
              <a:rPr lang="zh-TW" altLang="en-US" sz="2400" dirty="0">
                <a:solidFill>
                  <a:srgbClr val="FF0000"/>
                </a:solidFill>
                <a:latin typeface="微軟正黑體" panose="020B0604030504040204" pitchFamily="34" charset="-120"/>
                <a:ea typeface="微軟正黑體" panose="020B0604030504040204" pitchFamily="34" charset="-120"/>
              </a:rPr>
              <a:t>學年度入學</a:t>
            </a:r>
            <a:r>
              <a:rPr lang="zh-TW" altLang="en-US" sz="2400" dirty="0">
                <a:latin typeface="微軟正黑體" panose="020B0604030504040204" pitchFamily="34" charset="-120"/>
                <a:ea typeface="微軟正黑體" panose="020B0604030504040204" pitchFamily="34" charset="-120"/>
              </a:rPr>
              <a:t>學生</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學習歷程的參採</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學測及分科考試之科目及範圍均有變動</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dirty="0">
                <a:latin typeface="微軟正黑體" panose="020B0604030504040204" pitchFamily="34" charset="-120"/>
                <a:ea typeface="微軟正黑體" panose="020B0604030504040204" pitchFamily="34" charset="-120"/>
              </a:rPr>
              <a:t> 黃先生</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https://shs.k12ea.gov.tw/site/adapt-k12ea</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3" action="ppaction://hlinksldjump"/>
            <a:extLst>
              <a:ext uri="{FF2B5EF4-FFF2-40B4-BE49-F238E27FC236}">
                <a16:creationId xmlns:a16="http://schemas.microsoft.com/office/drawing/2014/main"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MA" val="3.0"/>
</p:tagLst>
</file>

<file path=ppt/theme/theme1.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16945</TotalTime>
  <Words>6788</Words>
  <Application>Microsoft Office PowerPoint</Application>
  <PresentationFormat>如螢幕大小 (4:3)</PresentationFormat>
  <Paragraphs>1207</Paragraphs>
  <Slides>94</Slides>
  <Notes>72</Notes>
  <HiddenSlides>0</HiddenSlides>
  <MMClips>0</MMClips>
  <ScaleCrop>false</ScaleCrop>
  <HeadingPairs>
    <vt:vector size="8" baseType="variant">
      <vt:variant>
        <vt:lpstr>使用字型</vt:lpstr>
      </vt:variant>
      <vt:variant>
        <vt:i4>14</vt:i4>
      </vt:variant>
      <vt:variant>
        <vt:lpstr>佈景主題</vt:lpstr>
      </vt:variant>
      <vt:variant>
        <vt:i4>1</vt:i4>
      </vt:variant>
      <vt:variant>
        <vt:lpstr>內嵌 OLE 伺服程式</vt:lpstr>
      </vt:variant>
      <vt:variant>
        <vt:i4>1</vt:i4>
      </vt:variant>
      <vt:variant>
        <vt:lpstr>投影片標題</vt:lpstr>
      </vt:variant>
      <vt:variant>
        <vt:i4>94</vt:i4>
      </vt:variant>
    </vt:vector>
  </HeadingPairs>
  <TitlesOfParts>
    <vt:vector size="110" baseType="lpstr">
      <vt:lpstr>Arial Unicode MS</vt:lpstr>
      <vt:lpstr>Times New Roman</vt:lpstr>
      <vt:lpstr>Wingdings</vt:lpstr>
      <vt:lpstr>Gill Sans MT</vt:lpstr>
      <vt:lpstr>Calibri</vt:lpstr>
      <vt:lpstr>華康儷粗圓</vt:lpstr>
      <vt:lpstr>Verdana</vt:lpstr>
      <vt:lpstr>Arial</vt:lpstr>
      <vt:lpstr>標楷體</vt:lpstr>
      <vt:lpstr>微軟正黑體</vt:lpstr>
      <vt:lpstr>Webdings</vt:lpstr>
      <vt:lpstr>標楷體</vt:lpstr>
      <vt:lpstr>微軟正黑體</vt:lpstr>
      <vt:lpstr>新細明體</vt:lpstr>
      <vt:lpstr>圖庫</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1.試辦學習區完全免試入學--5/7〜5/8 報名，    5/16放榜。 2.五專完全免試入學單獨招生   5/1〜5/8 報名，5/16放榜。(樹人醫專為例) 3.國中教育會考--5/18〜5/19 ，6/7 成績通知。  4.五專優先免試入學報名--5/20〜5/24 報名，6/14   放榜。 5.高級中等學校免試入學   7/2 報名截止，7/9放榜，7/11報到。 6.五專聯合免試入學-- 7/10現場登記分發報到。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五專招生管道說明</vt:lpstr>
      <vt:lpstr>五專免試入學</vt:lpstr>
      <vt:lpstr>五專完全免試入學單獨招生_重要日程</vt:lpstr>
      <vt:lpstr>PowerPoint 簡報</vt:lpstr>
      <vt:lpstr>五專免試入學優先免試入學_重要日程</vt:lpstr>
      <vt:lpstr>五專免試入學優先免試入學_重要提醒</vt:lpstr>
      <vt:lpstr>五專聯合免試入學_重要日程</vt:lpstr>
      <vt:lpstr>PowerPoint 簡報</vt:lpstr>
      <vt:lpstr>屏東區招收普通科學校介紹</vt:lpstr>
      <vt:lpstr>屏東區技術型學校介紹</vt:lpstr>
      <vt:lpstr>以智慧型手機為例</vt:lpstr>
      <vt:lpstr>專業群科分析－以智慧型手機為例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★溫馨提醒★</vt:lpstr>
      <vt:lpstr>★溫馨提醒★</vt:lpstr>
      <vt:lpstr>★溫馨提醒★</vt:lpstr>
      <vt:lpstr>★溫馨提醒★</vt:lpstr>
      <vt:lpstr>結語</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輔導主任</cp:lastModifiedBy>
  <cp:revision>749</cp:revision>
  <cp:lastPrinted>2021-01-05T07:24:10Z</cp:lastPrinted>
  <dcterms:created xsi:type="dcterms:W3CDTF">2012-12-02T17:04:08Z</dcterms:created>
  <dcterms:modified xsi:type="dcterms:W3CDTF">2024-03-06T09:01:44Z</dcterms:modified>
</cp:coreProperties>
</file>